
<file path=[Content_Types].xml><?xml version="1.0" encoding="utf-8"?>
<Types xmlns="http://schemas.openxmlformats.org/package/2006/content-types">
  <Default Extension="jpeg" ContentType="image/jpeg"/>
  <Default Extension="jpg" ContentType="image/jpeg"/>
  <Default Extension="jpg!d"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1" r:id="rId6"/>
    <p:sldId id="263" r:id="rId7"/>
    <p:sldId id="264" r:id="rId8"/>
    <p:sldId id="265" r:id="rId9"/>
    <p:sldId id="266" r:id="rId10"/>
    <p:sldId id="268" r:id="rId11"/>
    <p:sldId id="269" r:id="rId12"/>
    <p:sldId id="270" r:id="rId13"/>
    <p:sldId id="271"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Bono" initials="MB" lastIdx="1" clrIdx="0">
    <p:extLst>
      <p:ext uri="{19B8F6BF-5375-455C-9EA6-DF929625EA0E}">
        <p15:presenceInfo xmlns:p15="http://schemas.microsoft.com/office/powerpoint/2012/main" userId="aa9612ac0ba382d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F604"/>
    <a:srgbClr val="FFD243"/>
    <a:srgbClr val="FFD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F60B10-BA6A-47B1-91E8-0D8424DA57C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D032A5F-DFE6-486D-82EA-1ABAAF45D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89B1327-1E9D-4B66-82F9-99B702584B18}"/>
              </a:ext>
            </a:extLst>
          </p:cNvPr>
          <p:cNvSpPr>
            <a:spLocks noGrp="1"/>
          </p:cNvSpPr>
          <p:nvPr>
            <p:ph type="dt" sz="half" idx="10"/>
          </p:nvPr>
        </p:nvSpPr>
        <p:spPr/>
        <p:txBody>
          <a:bodyPr/>
          <a:lstStyle/>
          <a:p>
            <a:fld id="{E5516A65-1577-42F5-987A-864CDD3BAA3C}" type="datetimeFigureOut">
              <a:rPr lang="it-IT" smtClean="0"/>
              <a:t>03/04/2021</a:t>
            </a:fld>
            <a:endParaRPr lang="it-IT"/>
          </a:p>
        </p:txBody>
      </p:sp>
      <p:sp>
        <p:nvSpPr>
          <p:cNvPr id="5" name="Segnaposto piè di pagina 4">
            <a:extLst>
              <a:ext uri="{FF2B5EF4-FFF2-40B4-BE49-F238E27FC236}">
                <a16:creationId xmlns:a16="http://schemas.microsoft.com/office/drawing/2014/main" id="{0788A608-3A68-47F2-9582-444A357B03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259658-7A56-4FB3-AA6C-2DA447D1530C}"/>
              </a:ext>
            </a:extLst>
          </p:cNvPr>
          <p:cNvSpPr>
            <a:spLocks noGrp="1"/>
          </p:cNvSpPr>
          <p:nvPr>
            <p:ph type="sldNum" sz="quarter" idx="12"/>
          </p:nvPr>
        </p:nvSpPr>
        <p:spPr/>
        <p:txBody>
          <a:bodyPr/>
          <a:lstStyle/>
          <a:p>
            <a:fld id="{5D6D7F64-F965-4372-A396-20BE59002232}" type="slidenum">
              <a:rPr lang="it-IT" smtClean="0"/>
              <a:t>‹N›</a:t>
            </a:fld>
            <a:endParaRPr lang="it-IT"/>
          </a:p>
        </p:txBody>
      </p:sp>
    </p:spTree>
    <p:extLst>
      <p:ext uri="{BB962C8B-B14F-4D97-AF65-F5344CB8AC3E}">
        <p14:creationId xmlns:p14="http://schemas.microsoft.com/office/powerpoint/2010/main" val="162784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697C0F-4032-4F46-B410-9FD18E1B725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E51BE81-1859-42EC-9CE8-E0DEE5B2714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07FBC6E-3C0C-49EE-B210-EDC05ED0EB57}"/>
              </a:ext>
            </a:extLst>
          </p:cNvPr>
          <p:cNvSpPr>
            <a:spLocks noGrp="1"/>
          </p:cNvSpPr>
          <p:nvPr>
            <p:ph type="dt" sz="half" idx="10"/>
          </p:nvPr>
        </p:nvSpPr>
        <p:spPr/>
        <p:txBody>
          <a:bodyPr/>
          <a:lstStyle/>
          <a:p>
            <a:fld id="{E5516A65-1577-42F5-987A-864CDD3BAA3C}" type="datetimeFigureOut">
              <a:rPr lang="it-IT" smtClean="0"/>
              <a:t>03/04/2021</a:t>
            </a:fld>
            <a:endParaRPr lang="it-IT"/>
          </a:p>
        </p:txBody>
      </p:sp>
      <p:sp>
        <p:nvSpPr>
          <p:cNvPr id="5" name="Segnaposto piè di pagina 4">
            <a:extLst>
              <a:ext uri="{FF2B5EF4-FFF2-40B4-BE49-F238E27FC236}">
                <a16:creationId xmlns:a16="http://schemas.microsoft.com/office/drawing/2014/main" id="{7B6FE2E8-9842-4120-8BB9-8AD39E40C4A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B0C819E-6981-4245-9E81-8873543DA53D}"/>
              </a:ext>
            </a:extLst>
          </p:cNvPr>
          <p:cNvSpPr>
            <a:spLocks noGrp="1"/>
          </p:cNvSpPr>
          <p:nvPr>
            <p:ph type="sldNum" sz="quarter" idx="12"/>
          </p:nvPr>
        </p:nvSpPr>
        <p:spPr/>
        <p:txBody>
          <a:bodyPr/>
          <a:lstStyle/>
          <a:p>
            <a:fld id="{5D6D7F64-F965-4372-A396-20BE59002232}" type="slidenum">
              <a:rPr lang="it-IT" smtClean="0"/>
              <a:t>‹N›</a:t>
            </a:fld>
            <a:endParaRPr lang="it-IT"/>
          </a:p>
        </p:txBody>
      </p:sp>
    </p:spTree>
    <p:extLst>
      <p:ext uri="{BB962C8B-B14F-4D97-AF65-F5344CB8AC3E}">
        <p14:creationId xmlns:p14="http://schemas.microsoft.com/office/powerpoint/2010/main" val="2337844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E1A5474-DDFA-4296-AF11-8368099268E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95D179B-150E-41C2-B20B-0A56949A346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E6205A6-9209-4708-9F6B-316D55D61044}"/>
              </a:ext>
            </a:extLst>
          </p:cNvPr>
          <p:cNvSpPr>
            <a:spLocks noGrp="1"/>
          </p:cNvSpPr>
          <p:nvPr>
            <p:ph type="dt" sz="half" idx="10"/>
          </p:nvPr>
        </p:nvSpPr>
        <p:spPr/>
        <p:txBody>
          <a:bodyPr/>
          <a:lstStyle/>
          <a:p>
            <a:fld id="{E5516A65-1577-42F5-987A-864CDD3BAA3C}" type="datetimeFigureOut">
              <a:rPr lang="it-IT" smtClean="0"/>
              <a:t>03/04/2021</a:t>
            </a:fld>
            <a:endParaRPr lang="it-IT"/>
          </a:p>
        </p:txBody>
      </p:sp>
      <p:sp>
        <p:nvSpPr>
          <p:cNvPr id="5" name="Segnaposto piè di pagina 4">
            <a:extLst>
              <a:ext uri="{FF2B5EF4-FFF2-40B4-BE49-F238E27FC236}">
                <a16:creationId xmlns:a16="http://schemas.microsoft.com/office/drawing/2014/main" id="{17577A94-D85E-4ADB-A045-2B61153E6D5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1271CCE-6B66-4A4E-9D71-3F61B1AFEE61}"/>
              </a:ext>
            </a:extLst>
          </p:cNvPr>
          <p:cNvSpPr>
            <a:spLocks noGrp="1"/>
          </p:cNvSpPr>
          <p:nvPr>
            <p:ph type="sldNum" sz="quarter" idx="12"/>
          </p:nvPr>
        </p:nvSpPr>
        <p:spPr/>
        <p:txBody>
          <a:bodyPr/>
          <a:lstStyle/>
          <a:p>
            <a:fld id="{5D6D7F64-F965-4372-A396-20BE59002232}" type="slidenum">
              <a:rPr lang="it-IT" smtClean="0"/>
              <a:t>‹N›</a:t>
            </a:fld>
            <a:endParaRPr lang="it-IT"/>
          </a:p>
        </p:txBody>
      </p:sp>
    </p:spTree>
    <p:extLst>
      <p:ext uri="{BB962C8B-B14F-4D97-AF65-F5344CB8AC3E}">
        <p14:creationId xmlns:p14="http://schemas.microsoft.com/office/powerpoint/2010/main" val="255816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D59EE0-9DC2-4B84-A701-2FA6882855E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3E4611A-B04E-41ED-9AF5-28C8936701C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1B1D4FA-0E00-41DA-924B-A8ACA1A4FCAC}"/>
              </a:ext>
            </a:extLst>
          </p:cNvPr>
          <p:cNvSpPr>
            <a:spLocks noGrp="1"/>
          </p:cNvSpPr>
          <p:nvPr>
            <p:ph type="dt" sz="half" idx="10"/>
          </p:nvPr>
        </p:nvSpPr>
        <p:spPr/>
        <p:txBody>
          <a:bodyPr/>
          <a:lstStyle/>
          <a:p>
            <a:fld id="{E5516A65-1577-42F5-987A-864CDD3BAA3C}" type="datetimeFigureOut">
              <a:rPr lang="it-IT" smtClean="0"/>
              <a:t>03/04/2021</a:t>
            </a:fld>
            <a:endParaRPr lang="it-IT"/>
          </a:p>
        </p:txBody>
      </p:sp>
      <p:sp>
        <p:nvSpPr>
          <p:cNvPr id="5" name="Segnaposto piè di pagina 4">
            <a:extLst>
              <a:ext uri="{FF2B5EF4-FFF2-40B4-BE49-F238E27FC236}">
                <a16:creationId xmlns:a16="http://schemas.microsoft.com/office/drawing/2014/main" id="{3A04EC26-25C7-4AA4-921E-A1483E7494D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4B5D772-A53A-4B9B-A08C-6A9141DE8699}"/>
              </a:ext>
            </a:extLst>
          </p:cNvPr>
          <p:cNvSpPr>
            <a:spLocks noGrp="1"/>
          </p:cNvSpPr>
          <p:nvPr>
            <p:ph type="sldNum" sz="quarter" idx="12"/>
          </p:nvPr>
        </p:nvSpPr>
        <p:spPr/>
        <p:txBody>
          <a:bodyPr/>
          <a:lstStyle/>
          <a:p>
            <a:fld id="{5D6D7F64-F965-4372-A396-20BE59002232}" type="slidenum">
              <a:rPr lang="it-IT" smtClean="0"/>
              <a:t>‹N›</a:t>
            </a:fld>
            <a:endParaRPr lang="it-IT"/>
          </a:p>
        </p:txBody>
      </p:sp>
    </p:spTree>
    <p:extLst>
      <p:ext uri="{BB962C8B-B14F-4D97-AF65-F5344CB8AC3E}">
        <p14:creationId xmlns:p14="http://schemas.microsoft.com/office/powerpoint/2010/main" val="251655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CED45D-560D-4356-B1F3-D7FBF8477CC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9B99DA2-3AE1-4F96-A6D4-A2AD974C35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AF351E4-3F49-460D-B6B4-FD952A17D6F2}"/>
              </a:ext>
            </a:extLst>
          </p:cNvPr>
          <p:cNvSpPr>
            <a:spLocks noGrp="1"/>
          </p:cNvSpPr>
          <p:nvPr>
            <p:ph type="dt" sz="half" idx="10"/>
          </p:nvPr>
        </p:nvSpPr>
        <p:spPr/>
        <p:txBody>
          <a:bodyPr/>
          <a:lstStyle/>
          <a:p>
            <a:fld id="{E5516A65-1577-42F5-987A-864CDD3BAA3C}" type="datetimeFigureOut">
              <a:rPr lang="it-IT" smtClean="0"/>
              <a:t>03/04/2021</a:t>
            </a:fld>
            <a:endParaRPr lang="it-IT"/>
          </a:p>
        </p:txBody>
      </p:sp>
      <p:sp>
        <p:nvSpPr>
          <p:cNvPr id="5" name="Segnaposto piè di pagina 4">
            <a:extLst>
              <a:ext uri="{FF2B5EF4-FFF2-40B4-BE49-F238E27FC236}">
                <a16:creationId xmlns:a16="http://schemas.microsoft.com/office/drawing/2014/main" id="{35D6E042-07E2-4662-98B4-4B9626196D2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468FF1-E61A-4C50-BB64-F03FC993F64B}"/>
              </a:ext>
            </a:extLst>
          </p:cNvPr>
          <p:cNvSpPr>
            <a:spLocks noGrp="1"/>
          </p:cNvSpPr>
          <p:nvPr>
            <p:ph type="sldNum" sz="quarter" idx="12"/>
          </p:nvPr>
        </p:nvSpPr>
        <p:spPr/>
        <p:txBody>
          <a:bodyPr/>
          <a:lstStyle/>
          <a:p>
            <a:fld id="{5D6D7F64-F965-4372-A396-20BE59002232}" type="slidenum">
              <a:rPr lang="it-IT" smtClean="0"/>
              <a:t>‹N›</a:t>
            </a:fld>
            <a:endParaRPr lang="it-IT"/>
          </a:p>
        </p:txBody>
      </p:sp>
    </p:spTree>
    <p:extLst>
      <p:ext uri="{BB962C8B-B14F-4D97-AF65-F5344CB8AC3E}">
        <p14:creationId xmlns:p14="http://schemas.microsoft.com/office/powerpoint/2010/main" val="13410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9022C-4A66-42A7-AEC3-D7ACD8D83BE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9E66864-A45C-4E2D-8B07-0DCDDB38AB1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C815A66-2452-4E9A-BB82-D72FB53EDD2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E61DACB-0312-4E39-80B0-E60A07F1D8C2}"/>
              </a:ext>
            </a:extLst>
          </p:cNvPr>
          <p:cNvSpPr>
            <a:spLocks noGrp="1"/>
          </p:cNvSpPr>
          <p:nvPr>
            <p:ph type="dt" sz="half" idx="10"/>
          </p:nvPr>
        </p:nvSpPr>
        <p:spPr/>
        <p:txBody>
          <a:bodyPr/>
          <a:lstStyle/>
          <a:p>
            <a:fld id="{E5516A65-1577-42F5-987A-864CDD3BAA3C}" type="datetimeFigureOut">
              <a:rPr lang="it-IT" smtClean="0"/>
              <a:t>03/04/2021</a:t>
            </a:fld>
            <a:endParaRPr lang="it-IT"/>
          </a:p>
        </p:txBody>
      </p:sp>
      <p:sp>
        <p:nvSpPr>
          <p:cNvPr id="6" name="Segnaposto piè di pagina 5">
            <a:extLst>
              <a:ext uri="{FF2B5EF4-FFF2-40B4-BE49-F238E27FC236}">
                <a16:creationId xmlns:a16="http://schemas.microsoft.com/office/drawing/2014/main" id="{FE539A18-8E45-4B85-91C6-180E80DBC04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4A30B4F-17E0-444A-9132-7DF06FA19370}"/>
              </a:ext>
            </a:extLst>
          </p:cNvPr>
          <p:cNvSpPr>
            <a:spLocks noGrp="1"/>
          </p:cNvSpPr>
          <p:nvPr>
            <p:ph type="sldNum" sz="quarter" idx="12"/>
          </p:nvPr>
        </p:nvSpPr>
        <p:spPr/>
        <p:txBody>
          <a:bodyPr/>
          <a:lstStyle/>
          <a:p>
            <a:fld id="{5D6D7F64-F965-4372-A396-20BE59002232}" type="slidenum">
              <a:rPr lang="it-IT" smtClean="0"/>
              <a:t>‹N›</a:t>
            </a:fld>
            <a:endParaRPr lang="it-IT"/>
          </a:p>
        </p:txBody>
      </p:sp>
    </p:spTree>
    <p:extLst>
      <p:ext uri="{BB962C8B-B14F-4D97-AF65-F5344CB8AC3E}">
        <p14:creationId xmlns:p14="http://schemas.microsoft.com/office/powerpoint/2010/main" val="80797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579D45-AF8F-4D93-BCDF-AE603D42A1E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A65230C-E737-4009-9FD1-9C682A2F75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C54E97C-FF00-45AC-B777-E0F225988FB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967721C-31CB-4FD5-949D-C3434631B0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0CEDF27-85CE-476F-8BD6-DE93A68D140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96DCCFF-66A0-4FE1-8918-0070BE850EC6}"/>
              </a:ext>
            </a:extLst>
          </p:cNvPr>
          <p:cNvSpPr>
            <a:spLocks noGrp="1"/>
          </p:cNvSpPr>
          <p:nvPr>
            <p:ph type="dt" sz="half" idx="10"/>
          </p:nvPr>
        </p:nvSpPr>
        <p:spPr/>
        <p:txBody>
          <a:bodyPr/>
          <a:lstStyle/>
          <a:p>
            <a:fld id="{E5516A65-1577-42F5-987A-864CDD3BAA3C}" type="datetimeFigureOut">
              <a:rPr lang="it-IT" smtClean="0"/>
              <a:t>03/04/2021</a:t>
            </a:fld>
            <a:endParaRPr lang="it-IT"/>
          </a:p>
        </p:txBody>
      </p:sp>
      <p:sp>
        <p:nvSpPr>
          <p:cNvPr id="8" name="Segnaposto piè di pagina 7">
            <a:extLst>
              <a:ext uri="{FF2B5EF4-FFF2-40B4-BE49-F238E27FC236}">
                <a16:creationId xmlns:a16="http://schemas.microsoft.com/office/drawing/2014/main" id="{3C81F082-181D-492D-B12C-BD7118AF44B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6D3C655-A4B2-45EF-BF73-1BDE126580CD}"/>
              </a:ext>
            </a:extLst>
          </p:cNvPr>
          <p:cNvSpPr>
            <a:spLocks noGrp="1"/>
          </p:cNvSpPr>
          <p:nvPr>
            <p:ph type="sldNum" sz="quarter" idx="12"/>
          </p:nvPr>
        </p:nvSpPr>
        <p:spPr/>
        <p:txBody>
          <a:bodyPr/>
          <a:lstStyle/>
          <a:p>
            <a:fld id="{5D6D7F64-F965-4372-A396-20BE59002232}" type="slidenum">
              <a:rPr lang="it-IT" smtClean="0"/>
              <a:t>‹N›</a:t>
            </a:fld>
            <a:endParaRPr lang="it-IT"/>
          </a:p>
        </p:txBody>
      </p:sp>
    </p:spTree>
    <p:extLst>
      <p:ext uri="{BB962C8B-B14F-4D97-AF65-F5344CB8AC3E}">
        <p14:creationId xmlns:p14="http://schemas.microsoft.com/office/powerpoint/2010/main" val="364105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646C0F-C586-4263-91CE-DFEA47A3CC7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547D1A6-F163-42C8-8258-8D9A2E3F6D26}"/>
              </a:ext>
            </a:extLst>
          </p:cNvPr>
          <p:cNvSpPr>
            <a:spLocks noGrp="1"/>
          </p:cNvSpPr>
          <p:nvPr>
            <p:ph type="dt" sz="half" idx="10"/>
          </p:nvPr>
        </p:nvSpPr>
        <p:spPr/>
        <p:txBody>
          <a:bodyPr/>
          <a:lstStyle/>
          <a:p>
            <a:fld id="{E5516A65-1577-42F5-987A-864CDD3BAA3C}" type="datetimeFigureOut">
              <a:rPr lang="it-IT" smtClean="0"/>
              <a:t>03/04/2021</a:t>
            </a:fld>
            <a:endParaRPr lang="it-IT"/>
          </a:p>
        </p:txBody>
      </p:sp>
      <p:sp>
        <p:nvSpPr>
          <p:cNvPr id="4" name="Segnaposto piè di pagina 3">
            <a:extLst>
              <a:ext uri="{FF2B5EF4-FFF2-40B4-BE49-F238E27FC236}">
                <a16:creationId xmlns:a16="http://schemas.microsoft.com/office/drawing/2014/main" id="{ED597691-E817-49A0-8CD7-6B40E497BF1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333DE44-DB30-4ACA-90B8-1DB3C6AD1633}"/>
              </a:ext>
            </a:extLst>
          </p:cNvPr>
          <p:cNvSpPr>
            <a:spLocks noGrp="1"/>
          </p:cNvSpPr>
          <p:nvPr>
            <p:ph type="sldNum" sz="quarter" idx="12"/>
          </p:nvPr>
        </p:nvSpPr>
        <p:spPr/>
        <p:txBody>
          <a:bodyPr/>
          <a:lstStyle/>
          <a:p>
            <a:fld id="{5D6D7F64-F965-4372-A396-20BE59002232}" type="slidenum">
              <a:rPr lang="it-IT" smtClean="0"/>
              <a:t>‹N›</a:t>
            </a:fld>
            <a:endParaRPr lang="it-IT"/>
          </a:p>
        </p:txBody>
      </p:sp>
    </p:spTree>
    <p:extLst>
      <p:ext uri="{BB962C8B-B14F-4D97-AF65-F5344CB8AC3E}">
        <p14:creationId xmlns:p14="http://schemas.microsoft.com/office/powerpoint/2010/main" val="326704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DE1C3B6-47E9-4FF2-ADC8-808F47F5B1BC}"/>
              </a:ext>
            </a:extLst>
          </p:cNvPr>
          <p:cNvSpPr>
            <a:spLocks noGrp="1"/>
          </p:cNvSpPr>
          <p:nvPr>
            <p:ph type="dt" sz="half" idx="10"/>
          </p:nvPr>
        </p:nvSpPr>
        <p:spPr/>
        <p:txBody>
          <a:bodyPr/>
          <a:lstStyle/>
          <a:p>
            <a:fld id="{E5516A65-1577-42F5-987A-864CDD3BAA3C}" type="datetimeFigureOut">
              <a:rPr lang="it-IT" smtClean="0"/>
              <a:t>03/04/2021</a:t>
            </a:fld>
            <a:endParaRPr lang="it-IT"/>
          </a:p>
        </p:txBody>
      </p:sp>
      <p:sp>
        <p:nvSpPr>
          <p:cNvPr id="3" name="Segnaposto piè di pagina 2">
            <a:extLst>
              <a:ext uri="{FF2B5EF4-FFF2-40B4-BE49-F238E27FC236}">
                <a16:creationId xmlns:a16="http://schemas.microsoft.com/office/drawing/2014/main" id="{11EBEF0B-555B-49F0-9C78-A3936704F5F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7742E0E-256C-48EE-809F-CFA6701F4A05}"/>
              </a:ext>
            </a:extLst>
          </p:cNvPr>
          <p:cNvSpPr>
            <a:spLocks noGrp="1"/>
          </p:cNvSpPr>
          <p:nvPr>
            <p:ph type="sldNum" sz="quarter" idx="12"/>
          </p:nvPr>
        </p:nvSpPr>
        <p:spPr/>
        <p:txBody>
          <a:bodyPr/>
          <a:lstStyle/>
          <a:p>
            <a:fld id="{5D6D7F64-F965-4372-A396-20BE59002232}" type="slidenum">
              <a:rPr lang="it-IT" smtClean="0"/>
              <a:t>‹N›</a:t>
            </a:fld>
            <a:endParaRPr lang="it-IT"/>
          </a:p>
        </p:txBody>
      </p:sp>
    </p:spTree>
    <p:extLst>
      <p:ext uri="{BB962C8B-B14F-4D97-AF65-F5344CB8AC3E}">
        <p14:creationId xmlns:p14="http://schemas.microsoft.com/office/powerpoint/2010/main" val="415918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445104-EF3E-496A-A506-78DEA3FA684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07DEF3-EF55-46E8-BF9D-F7EBEA195A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5C7261C-8DB9-4081-A2B8-1EEB32B23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0A521E5-FDF5-4296-9B49-50F26A453264}"/>
              </a:ext>
            </a:extLst>
          </p:cNvPr>
          <p:cNvSpPr>
            <a:spLocks noGrp="1"/>
          </p:cNvSpPr>
          <p:nvPr>
            <p:ph type="dt" sz="half" idx="10"/>
          </p:nvPr>
        </p:nvSpPr>
        <p:spPr/>
        <p:txBody>
          <a:bodyPr/>
          <a:lstStyle/>
          <a:p>
            <a:fld id="{E5516A65-1577-42F5-987A-864CDD3BAA3C}" type="datetimeFigureOut">
              <a:rPr lang="it-IT" smtClean="0"/>
              <a:t>03/04/2021</a:t>
            </a:fld>
            <a:endParaRPr lang="it-IT"/>
          </a:p>
        </p:txBody>
      </p:sp>
      <p:sp>
        <p:nvSpPr>
          <p:cNvPr id="6" name="Segnaposto piè di pagina 5">
            <a:extLst>
              <a:ext uri="{FF2B5EF4-FFF2-40B4-BE49-F238E27FC236}">
                <a16:creationId xmlns:a16="http://schemas.microsoft.com/office/drawing/2014/main" id="{5DBC2B17-D013-4CE4-B970-C4036409DA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DD5A123-F7C6-4E96-A389-C84E840FD35F}"/>
              </a:ext>
            </a:extLst>
          </p:cNvPr>
          <p:cNvSpPr>
            <a:spLocks noGrp="1"/>
          </p:cNvSpPr>
          <p:nvPr>
            <p:ph type="sldNum" sz="quarter" idx="12"/>
          </p:nvPr>
        </p:nvSpPr>
        <p:spPr/>
        <p:txBody>
          <a:bodyPr/>
          <a:lstStyle/>
          <a:p>
            <a:fld id="{5D6D7F64-F965-4372-A396-20BE59002232}" type="slidenum">
              <a:rPr lang="it-IT" smtClean="0"/>
              <a:t>‹N›</a:t>
            </a:fld>
            <a:endParaRPr lang="it-IT"/>
          </a:p>
        </p:txBody>
      </p:sp>
    </p:spTree>
    <p:extLst>
      <p:ext uri="{BB962C8B-B14F-4D97-AF65-F5344CB8AC3E}">
        <p14:creationId xmlns:p14="http://schemas.microsoft.com/office/powerpoint/2010/main" val="226318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750F28-55E5-4E30-A234-9E039F510F9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EEF8DDB-0FFE-4DFE-B0CF-D8DD89A502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5580D4D-1871-45CD-8EDB-FC73BCE0B4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D4FDD3C-CE40-498A-A7BD-DC4DBEFD507D}"/>
              </a:ext>
            </a:extLst>
          </p:cNvPr>
          <p:cNvSpPr>
            <a:spLocks noGrp="1"/>
          </p:cNvSpPr>
          <p:nvPr>
            <p:ph type="dt" sz="half" idx="10"/>
          </p:nvPr>
        </p:nvSpPr>
        <p:spPr/>
        <p:txBody>
          <a:bodyPr/>
          <a:lstStyle/>
          <a:p>
            <a:fld id="{E5516A65-1577-42F5-987A-864CDD3BAA3C}" type="datetimeFigureOut">
              <a:rPr lang="it-IT" smtClean="0"/>
              <a:t>03/04/2021</a:t>
            </a:fld>
            <a:endParaRPr lang="it-IT"/>
          </a:p>
        </p:txBody>
      </p:sp>
      <p:sp>
        <p:nvSpPr>
          <p:cNvPr id="6" name="Segnaposto piè di pagina 5">
            <a:extLst>
              <a:ext uri="{FF2B5EF4-FFF2-40B4-BE49-F238E27FC236}">
                <a16:creationId xmlns:a16="http://schemas.microsoft.com/office/drawing/2014/main" id="{662A28C1-37B2-4802-B0E3-8DC156ADE7E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405BE61-BC4C-4C59-8DDC-34E511C32AEB}"/>
              </a:ext>
            </a:extLst>
          </p:cNvPr>
          <p:cNvSpPr>
            <a:spLocks noGrp="1"/>
          </p:cNvSpPr>
          <p:nvPr>
            <p:ph type="sldNum" sz="quarter" idx="12"/>
          </p:nvPr>
        </p:nvSpPr>
        <p:spPr/>
        <p:txBody>
          <a:bodyPr/>
          <a:lstStyle/>
          <a:p>
            <a:fld id="{5D6D7F64-F965-4372-A396-20BE59002232}" type="slidenum">
              <a:rPr lang="it-IT" smtClean="0"/>
              <a:t>‹N›</a:t>
            </a:fld>
            <a:endParaRPr lang="it-IT"/>
          </a:p>
        </p:txBody>
      </p:sp>
    </p:spTree>
    <p:extLst>
      <p:ext uri="{BB962C8B-B14F-4D97-AF65-F5344CB8AC3E}">
        <p14:creationId xmlns:p14="http://schemas.microsoft.com/office/powerpoint/2010/main" val="87890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4BD6418-3135-4939-AD79-6A50809A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18CE118-8390-4EF7-8B24-8A439FA498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A2C14D6-55A2-49CA-AAA9-8C27DFFB20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16A65-1577-42F5-987A-864CDD3BAA3C}" type="datetimeFigureOut">
              <a:rPr lang="it-IT" smtClean="0"/>
              <a:t>03/04/2021</a:t>
            </a:fld>
            <a:endParaRPr lang="it-IT"/>
          </a:p>
        </p:txBody>
      </p:sp>
      <p:sp>
        <p:nvSpPr>
          <p:cNvPr id="5" name="Segnaposto piè di pagina 4">
            <a:extLst>
              <a:ext uri="{FF2B5EF4-FFF2-40B4-BE49-F238E27FC236}">
                <a16:creationId xmlns:a16="http://schemas.microsoft.com/office/drawing/2014/main" id="{60EB0792-34A5-4673-B43D-81D561C6C3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42CBD26-FE98-4199-94EA-1090A3AB9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D7F64-F965-4372-A396-20BE59002232}" type="slidenum">
              <a:rPr lang="it-IT" smtClean="0"/>
              <a:t>‹N›</a:t>
            </a:fld>
            <a:endParaRPr lang="it-IT"/>
          </a:p>
        </p:txBody>
      </p:sp>
    </p:spTree>
    <p:extLst>
      <p:ext uri="{BB962C8B-B14F-4D97-AF65-F5344CB8AC3E}">
        <p14:creationId xmlns:p14="http://schemas.microsoft.com/office/powerpoint/2010/main" val="912342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jpg"/><Relationship Id="rId13" Type="http://schemas.openxmlformats.org/officeDocument/2006/relationships/hyperlink" Target="https://it.wikipedia.org/wiki/Nautilus_%28mollusco%29" TargetMode="External"/><Relationship Id="rId3" Type="http://schemas.openxmlformats.org/officeDocument/2006/relationships/hyperlink" Target="https://pixnio.com/it/animali/insetti-it/api/ape-insetto" TargetMode="External"/><Relationship Id="rId7" Type="http://schemas.openxmlformats.org/officeDocument/2006/relationships/hyperlink" Target="https://pxhere.com/it/photo/1354580" TargetMode="External"/><Relationship Id="rId12"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4.xml"/><Relationship Id="rId6" Type="http://schemas.openxmlformats.org/officeDocument/2006/relationships/image" Target="../media/image29.jpg!d"/><Relationship Id="rId11" Type="http://schemas.openxmlformats.org/officeDocument/2006/relationships/hyperlink" Target="https://it.wikipedia.org/wiki/Metatheria" TargetMode="External"/><Relationship Id="rId5" Type="http://schemas.openxmlformats.org/officeDocument/2006/relationships/hyperlink" Target="https://pixnio.com/it/animali/rettili-anfibi/lucertole-gechi/fauna-rettile-colorato-lucertola-natura-selvatico-animale" TargetMode="External"/><Relationship Id="rId15" Type="http://schemas.openxmlformats.org/officeDocument/2006/relationships/hyperlink" Target="http://rischiocalcolato.it/2012/03/il-giorno-dellacqua.html" TargetMode="External"/><Relationship Id="rId10" Type="http://schemas.openxmlformats.org/officeDocument/2006/relationships/image" Target="../media/image31.jpg"/><Relationship Id="rId4" Type="http://schemas.openxmlformats.org/officeDocument/2006/relationships/image" Target="../media/image28.jpg"/><Relationship Id="rId9" Type="http://schemas.openxmlformats.org/officeDocument/2006/relationships/hyperlink" Target="https://www.flickr.com/photos/littleredelf/215375990" TargetMode="External"/><Relationship Id="rId14"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t.wikifur.com/wiki/Ap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t.wikifur.com/wiki/Ap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www.allwhitebackground.com/yellow-background-images.html" TargetMode="External"/><Relationship Id="rId7" Type="http://schemas.openxmlformats.org/officeDocument/2006/relationships/hyperlink" Target="https://pixabay.com/en/water-sea-green-clear-ocean-406292/" TargetMode="External"/><Relationship Id="rId2" Type="http://schemas.openxmlformats.org/officeDocument/2006/relationships/image" Target="../media/image15.jpg"/><Relationship Id="rId1" Type="http://schemas.openxmlformats.org/officeDocument/2006/relationships/slideLayout" Target="../slideLayouts/slideLayout4.xml"/><Relationship Id="rId6" Type="http://schemas.openxmlformats.org/officeDocument/2006/relationships/image" Target="../media/image17.jpg"/><Relationship Id="rId11" Type="http://schemas.openxmlformats.org/officeDocument/2006/relationships/hyperlink" Target="https://www.publicdomainpictures.net/en/view-image.php?image=164252&amp;picture=red-textured-background" TargetMode="External"/><Relationship Id="rId5" Type="http://schemas.openxmlformats.org/officeDocument/2006/relationships/hyperlink" Target="http://www.publicdomainpictures.net/view-image.php?image=72228&amp;picture=&amp;jazyk=IT" TargetMode="External"/><Relationship Id="rId10" Type="http://schemas.openxmlformats.org/officeDocument/2006/relationships/image" Target="../media/image19.jpg"/><Relationship Id="rId4" Type="http://schemas.openxmlformats.org/officeDocument/2006/relationships/image" Target="../media/image16.jpg"/><Relationship Id="rId9" Type="http://schemas.openxmlformats.org/officeDocument/2006/relationships/hyperlink" Target="https://zero.eu/persone/intervista-ultraviolett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D4083FF-738C-4914-9464-023206C70DBA}"/>
              </a:ext>
            </a:extLst>
          </p:cNvPr>
          <p:cNvPicPr>
            <a:picLocks noChangeAspect="1"/>
          </p:cNvPicPr>
          <p:nvPr/>
        </p:nvPicPr>
        <p:blipFill>
          <a:blip r:embed="rId2"/>
          <a:stretch>
            <a:fillRect/>
          </a:stretch>
        </p:blipFill>
        <p:spPr>
          <a:xfrm>
            <a:off x="-1" y="-1151566"/>
            <a:ext cx="12255695" cy="9161132"/>
          </a:xfrm>
          <a:prstGeom prst="rect">
            <a:avLst/>
          </a:prstGeom>
        </p:spPr>
      </p:pic>
      <p:sp>
        <p:nvSpPr>
          <p:cNvPr id="2" name="Titolo 1">
            <a:extLst>
              <a:ext uri="{FF2B5EF4-FFF2-40B4-BE49-F238E27FC236}">
                <a16:creationId xmlns:a16="http://schemas.microsoft.com/office/drawing/2014/main" id="{69AC6CE6-9C5C-4884-9818-F51026AEC572}"/>
              </a:ext>
            </a:extLst>
          </p:cNvPr>
          <p:cNvSpPr>
            <a:spLocks noGrp="1"/>
          </p:cNvSpPr>
          <p:nvPr>
            <p:ph type="ctrTitle"/>
          </p:nvPr>
        </p:nvSpPr>
        <p:spPr>
          <a:xfrm>
            <a:off x="1555847" y="2344738"/>
            <a:ext cx="9144000" cy="2387600"/>
          </a:xfrm>
        </p:spPr>
        <p:txBody>
          <a:bodyPr/>
          <a:lstStyle/>
          <a:p>
            <a:r>
              <a:rPr lang="it-IT" b="1" dirty="0">
                <a:solidFill>
                  <a:schemeClr val="bg1"/>
                </a:solidFill>
                <a:latin typeface="Cavolini" panose="03000502040302020204" pitchFamily="66" charset="0"/>
                <a:cs typeface="Cavolini" panose="03000502040302020204" pitchFamily="66" charset="0"/>
              </a:rPr>
              <a:t>Api sociali e api solitarie</a:t>
            </a:r>
          </a:p>
        </p:txBody>
      </p:sp>
      <p:sp>
        <p:nvSpPr>
          <p:cNvPr id="3" name="Sottotitolo 2">
            <a:extLst>
              <a:ext uri="{FF2B5EF4-FFF2-40B4-BE49-F238E27FC236}">
                <a16:creationId xmlns:a16="http://schemas.microsoft.com/office/drawing/2014/main" id="{A0350C05-6C90-4149-81D5-B026A45281D2}"/>
              </a:ext>
            </a:extLst>
          </p:cNvPr>
          <p:cNvSpPr>
            <a:spLocks noGrp="1"/>
          </p:cNvSpPr>
          <p:nvPr>
            <p:ph type="subTitle" idx="1"/>
          </p:nvPr>
        </p:nvSpPr>
        <p:spPr>
          <a:xfrm>
            <a:off x="1555847" y="4732338"/>
            <a:ext cx="9144000" cy="766762"/>
          </a:xfrm>
        </p:spPr>
        <p:txBody>
          <a:bodyPr/>
          <a:lstStyle/>
          <a:p>
            <a:r>
              <a:rPr lang="it-IT" dirty="0">
                <a:latin typeface="Cavolini" panose="03000502040302020204" pitchFamily="66" charset="0"/>
                <a:cs typeface="Cavolini" panose="03000502040302020204" pitchFamily="66" charset="0"/>
              </a:rPr>
              <a:t>Eva Bonomini</a:t>
            </a:r>
          </a:p>
        </p:txBody>
      </p:sp>
    </p:spTree>
    <p:extLst>
      <p:ext uri="{BB962C8B-B14F-4D97-AF65-F5344CB8AC3E}">
        <p14:creationId xmlns:p14="http://schemas.microsoft.com/office/powerpoint/2010/main" val="1502857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36DE6D-9578-465C-8D75-3473D740AA8F}"/>
              </a:ext>
            </a:extLst>
          </p:cNvPr>
          <p:cNvSpPr>
            <a:spLocks noGrp="1"/>
          </p:cNvSpPr>
          <p:nvPr>
            <p:ph type="title"/>
          </p:nvPr>
        </p:nvSpPr>
        <p:spPr>
          <a:xfrm>
            <a:off x="0" y="3752849"/>
            <a:ext cx="4223981" cy="2452687"/>
          </a:xfrm>
        </p:spPr>
        <p:txBody>
          <a:bodyPr vert="horz" lIns="91440" tIns="45720" rIns="91440" bIns="45720" rtlCol="0" anchor="ctr">
            <a:normAutofit/>
          </a:bodyPr>
          <a:lstStyle/>
          <a:p>
            <a:r>
              <a:rPr lang="en-US" sz="4800" b="1" dirty="0" err="1">
                <a:solidFill>
                  <a:srgbClr val="FFC000"/>
                </a:solidFill>
                <a:latin typeface="Cavolini" panose="03000502040302020204" pitchFamily="66" charset="0"/>
                <a:cs typeface="Cavolini" panose="03000502040302020204" pitchFamily="66" charset="0"/>
              </a:rPr>
              <a:t>Api</a:t>
            </a:r>
            <a:r>
              <a:rPr lang="en-US" sz="4800" b="1" dirty="0">
                <a:solidFill>
                  <a:srgbClr val="FFC000"/>
                </a:solidFill>
                <a:latin typeface="Cavolini" panose="03000502040302020204" pitchFamily="66" charset="0"/>
                <a:cs typeface="Cavolini" panose="03000502040302020204" pitchFamily="66" charset="0"/>
              </a:rPr>
              <a:t> </a:t>
            </a:r>
            <a:r>
              <a:rPr lang="en-US" sz="4800" b="1" dirty="0" err="1">
                <a:solidFill>
                  <a:srgbClr val="FFC000"/>
                </a:solidFill>
                <a:latin typeface="Cavolini" panose="03000502040302020204" pitchFamily="66" charset="0"/>
                <a:cs typeface="Cavolini" panose="03000502040302020204" pitchFamily="66" charset="0"/>
              </a:rPr>
              <a:t>solitarie</a:t>
            </a:r>
            <a:endParaRPr lang="en-US" sz="4800" b="1" dirty="0">
              <a:solidFill>
                <a:srgbClr val="FFC000"/>
              </a:solidFill>
              <a:latin typeface="Cavolini" panose="03000502040302020204" pitchFamily="66" charset="0"/>
              <a:cs typeface="Cavolini" panose="03000502040302020204" pitchFamily="66" charset="0"/>
            </a:endParaRPr>
          </a:p>
        </p:txBody>
      </p:sp>
      <p:pic>
        <p:nvPicPr>
          <p:cNvPr id="6" name="Segnaposto contenuto 5" descr="Immagine che contiene fiore, pianta, burro di canna&#10;&#10;Descrizione generata automaticamente">
            <a:extLst>
              <a:ext uri="{FF2B5EF4-FFF2-40B4-BE49-F238E27FC236}">
                <a16:creationId xmlns:a16="http://schemas.microsoft.com/office/drawing/2014/main" id="{3BBF2FB4-8C2B-4BBA-97DD-2D1541EE608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8467"/>
          <a:stretch/>
        </p:blipFill>
        <p:spPr>
          <a:xfrm>
            <a:off x="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egnaposto contenuto 2">
            <a:extLst>
              <a:ext uri="{FF2B5EF4-FFF2-40B4-BE49-F238E27FC236}">
                <a16:creationId xmlns:a16="http://schemas.microsoft.com/office/drawing/2014/main" id="{96664FB9-F15B-44F5-BFC6-84330E352DC2}"/>
              </a:ext>
            </a:extLst>
          </p:cNvPr>
          <p:cNvSpPr>
            <a:spLocks noGrp="1"/>
          </p:cNvSpPr>
          <p:nvPr>
            <p:ph sz="half" idx="1"/>
          </p:nvPr>
        </p:nvSpPr>
        <p:spPr>
          <a:xfrm>
            <a:off x="4223982" y="3710603"/>
            <a:ext cx="7485413" cy="3147397"/>
          </a:xfrm>
        </p:spPr>
        <p:txBody>
          <a:bodyPr vert="horz" lIns="91440" tIns="45720" rIns="91440" bIns="45720" rtlCol="0" anchor="ctr">
            <a:normAutofit/>
          </a:bodyPr>
          <a:lstStyle/>
          <a:p>
            <a:pPr marL="0" indent="0">
              <a:buNone/>
            </a:pPr>
            <a:r>
              <a:rPr lang="en-US" dirty="0">
                <a:latin typeface="Cavolini" panose="03000502040302020204" pitchFamily="66" charset="0"/>
                <a:cs typeface="Cavolini" panose="03000502040302020204" pitchFamily="66" charset="0"/>
              </a:rPr>
              <a:t>Le </a:t>
            </a:r>
            <a:r>
              <a:rPr lang="en-US" dirty="0" err="1">
                <a:latin typeface="Cavolini" panose="03000502040302020204" pitchFamily="66" charset="0"/>
                <a:cs typeface="Cavolini" panose="03000502040302020204" pitchFamily="66" charset="0"/>
              </a:rPr>
              <a:t>api</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solitarie</a:t>
            </a:r>
            <a:r>
              <a:rPr lang="en-US" dirty="0">
                <a:latin typeface="Cavolini" panose="03000502040302020204" pitchFamily="66" charset="0"/>
                <a:cs typeface="Cavolini" panose="03000502040302020204" pitchFamily="66" charset="0"/>
              </a:rPr>
              <a:t>, come dice il </a:t>
            </a:r>
            <a:r>
              <a:rPr lang="en-US" dirty="0" err="1">
                <a:latin typeface="Cavolini" panose="03000502040302020204" pitchFamily="66" charset="0"/>
                <a:cs typeface="Cavolini" panose="03000502040302020204" pitchFamily="66" charset="0"/>
              </a:rPr>
              <a:t>nome</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rimangono</a:t>
            </a:r>
            <a:r>
              <a:rPr lang="en-US" dirty="0">
                <a:latin typeface="Cavolini" panose="03000502040302020204" pitchFamily="66" charset="0"/>
                <a:cs typeface="Cavolini" panose="03000502040302020204" pitchFamily="66" charset="0"/>
              </a:rPr>
              <a:t> sole </a:t>
            </a:r>
            <a:r>
              <a:rPr lang="en-US" dirty="0" err="1">
                <a:latin typeface="Cavolini" panose="03000502040302020204" pitchFamily="66" charset="0"/>
                <a:cs typeface="Cavolini" panose="03000502040302020204" pitchFamily="66" charset="0"/>
              </a:rPr>
              <a:t>tutta</a:t>
            </a:r>
            <a:r>
              <a:rPr lang="en-US" dirty="0">
                <a:latin typeface="Cavolini" panose="03000502040302020204" pitchFamily="66" charset="0"/>
                <a:cs typeface="Cavolini" panose="03000502040302020204" pitchFamily="66" charset="0"/>
              </a:rPr>
              <a:t> la vita. Una volta </a:t>
            </a:r>
            <a:r>
              <a:rPr lang="en-US" dirty="0" err="1">
                <a:latin typeface="Cavolini" panose="03000502040302020204" pitchFamily="66" charset="0"/>
                <a:cs typeface="Cavolini" panose="03000502040302020204" pitchFamily="66" charset="0"/>
              </a:rPr>
              <a:t>deposte</a:t>
            </a:r>
            <a:r>
              <a:rPr lang="en-US" dirty="0">
                <a:latin typeface="Cavolini" panose="03000502040302020204" pitchFamily="66" charset="0"/>
                <a:cs typeface="Cavolini" panose="03000502040302020204" pitchFamily="66" charset="0"/>
              </a:rPr>
              <a:t>, le </a:t>
            </a:r>
            <a:r>
              <a:rPr lang="en-US" dirty="0" err="1">
                <a:latin typeface="Cavolini" panose="03000502040302020204" pitchFamily="66" charset="0"/>
                <a:cs typeface="Cavolini" panose="03000502040302020204" pitchFamily="66" charset="0"/>
              </a:rPr>
              <a:t>uova</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vengono</a:t>
            </a:r>
            <a:r>
              <a:rPr lang="en-US" dirty="0">
                <a:latin typeface="Cavolini" panose="03000502040302020204" pitchFamily="66" charset="0"/>
                <a:cs typeface="Cavolini" panose="03000502040302020204" pitchFamily="66" charset="0"/>
              </a:rPr>
              <a:t> </a:t>
            </a:r>
            <a:r>
              <a:rPr lang="en-US" dirty="0" err="1">
                <a:latin typeface="Cavolini" panose="03000502040302020204" pitchFamily="66" charset="0"/>
                <a:cs typeface="Cavolini" panose="03000502040302020204" pitchFamily="66" charset="0"/>
              </a:rPr>
              <a:t>abbandonate</a:t>
            </a:r>
            <a:r>
              <a:rPr lang="en-US" dirty="0">
                <a:latin typeface="Cavolini" panose="03000502040302020204" pitchFamily="66" charset="0"/>
                <a:cs typeface="Cavolini" panose="03000502040302020204" pitchFamily="66" charset="0"/>
              </a:rPr>
              <a:t>.</a:t>
            </a:r>
          </a:p>
        </p:txBody>
      </p:sp>
    </p:spTree>
    <p:extLst>
      <p:ext uri="{BB962C8B-B14F-4D97-AF65-F5344CB8AC3E}">
        <p14:creationId xmlns:p14="http://schemas.microsoft.com/office/powerpoint/2010/main" val="31578105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47BC4F-5FD2-4BDF-88C9-6C033916DCED}"/>
              </a:ext>
            </a:extLst>
          </p:cNvPr>
          <p:cNvSpPr>
            <a:spLocks noGrp="1"/>
          </p:cNvSpPr>
          <p:nvPr>
            <p:ph type="title"/>
          </p:nvPr>
        </p:nvSpPr>
        <p:spPr>
          <a:xfrm>
            <a:off x="0" y="1"/>
            <a:ext cx="12192000" cy="1436913"/>
          </a:xfrm>
        </p:spPr>
        <p:txBody>
          <a:bodyPr/>
          <a:lstStyle/>
          <a:p>
            <a:r>
              <a:rPr lang="it-IT" b="1" dirty="0">
                <a:solidFill>
                  <a:srgbClr val="FFC000"/>
                </a:solidFill>
                <a:latin typeface="Cavolini" panose="03000502040302020204" pitchFamily="66" charset="0"/>
                <a:cs typeface="Cavolini" panose="03000502040302020204" pitchFamily="66" charset="0"/>
              </a:rPr>
              <a:t>Le api solitarie si dividono in:</a:t>
            </a:r>
          </a:p>
        </p:txBody>
      </p:sp>
      <p:sp>
        <p:nvSpPr>
          <p:cNvPr id="3" name="Segnaposto testo 2">
            <a:extLst>
              <a:ext uri="{FF2B5EF4-FFF2-40B4-BE49-F238E27FC236}">
                <a16:creationId xmlns:a16="http://schemas.microsoft.com/office/drawing/2014/main" id="{F1FC9ACD-59A8-4085-89A2-8AEDB0234D35}"/>
              </a:ext>
            </a:extLst>
          </p:cNvPr>
          <p:cNvSpPr>
            <a:spLocks noGrp="1"/>
          </p:cNvSpPr>
          <p:nvPr>
            <p:ph type="body" idx="1"/>
          </p:nvPr>
        </p:nvSpPr>
        <p:spPr>
          <a:xfrm>
            <a:off x="0" y="1930399"/>
            <a:ext cx="7810500" cy="574675"/>
          </a:xfrm>
        </p:spPr>
        <p:txBody>
          <a:bodyPr>
            <a:normAutofit/>
          </a:bodyPr>
          <a:lstStyle/>
          <a:p>
            <a:r>
              <a:rPr lang="it-IT" b="0" dirty="0">
                <a:latin typeface="Cavolini" panose="03000502040302020204" pitchFamily="66" charset="0"/>
                <a:cs typeface="Cavolini" panose="03000502040302020204" pitchFamily="66" charset="0"/>
              </a:rPr>
              <a:t>   Ape </a:t>
            </a:r>
            <a:r>
              <a:rPr lang="it-IT" b="0" dirty="0" err="1">
                <a:latin typeface="Cavolini" panose="03000502040302020204" pitchFamily="66" charset="0"/>
                <a:cs typeface="Cavolini" panose="03000502040302020204" pitchFamily="66" charset="0"/>
              </a:rPr>
              <a:t>tagliafoglie</a:t>
            </a:r>
            <a:r>
              <a:rPr lang="it-IT" b="0" dirty="0">
                <a:latin typeface="Cavolini" panose="03000502040302020204" pitchFamily="66" charset="0"/>
                <a:cs typeface="Cavolini" panose="03000502040302020204" pitchFamily="66" charset="0"/>
              </a:rPr>
              <a:t>                   </a:t>
            </a:r>
            <a:r>
              <a:rPr lang="it-IT" b="0" dirty="0" err="1">
                <a:latin typeface="Cavolini" panose="03000502040302020204" pitchFamily="66" charset="0"/>
                <a:cs typeface="Cavolini" panose="03000502040302020204" pitchFamily="66" charset="0"/>
              </a:rPr>
              <a:t>Osmia</a:t>
            </a:r>
            <a:endParaRPr lang="it-IT" b="0" dirty="0">
              <a:latin typeface="Cavolini" panose="03000502040302020204" pitchFamily="66" charset="0"/>
              <a:cs typeface="Cavolini" panose="03000502040302020204" pitchFamily="66" charset="0"/>
            </a:endParaRPr>
          </a:p>
        </p:txBody>
      </p:sp>
      <p:pic>
        <p:nvPicPr>
          <p:cNvPr id="8" name="Segnaposto contenuto 7" descr="Immagine che contiene insetto, verde, pianta&#10;&#10;Descrizione generata automaticamente">
            <a:extLst>
              <a:ext uri="{FF2B5EF4-FFF2-40B4-BE49-F238E27FC236}">
                <a16:creationId xmlns:a16="http://schemas.microsoft.com/office/drawing/2014/main" id="{E3F64783-34D2-44DA-B835-D2CCB4F3749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3180" b="10058"/>
          <a:stretch/>
        </p:blipFill>
        <p:spPr>
          <a:xfrm>
            <a:off x="1" y="2892599"/>
            <a:ext cx="3594100" cy="2808852"/>
          </a:xfrm>
        </p:spPr>
      </p:pic>
      <p:sp>
        <p:nvSpPr>
          <p:cNvPr id="5" name="Segnaposto testo 4">
            <a:extLst>
              <a:ext uri="{FF2B5EF4-FFF2-40B4-BE49-F238E27FC236}">
                <a16:creationId xmlns:a16="http://schemas.microsoft.com/office/drawing/2014/main" id="{085C0B7F-30DC-47DE-9886-3CC3F1C91E7B}"/>
              </a:ext>
            </a:extLst>
          </p:cNvPr>
          <p:cNvSpPr>
            <a:spLocks noGrp="1"/>
          </p:cNvSpPr>
          <p:nvPr>
            <p:ph type="body" sz="quarter" idx="3"/>
          </p:nvPr>
        </p:nvSpPr>
        <p:spPr>
          <a:xfrm>
            <a:off x="7957272" y="1930399"/>
            <a:ext cx="4234728" cy="574676"/>
          </a:xfrm>
        </p:spPr>
        <p:txBody>
          <a:bodyPr>
            <a:normAutofit/>
          </a:bodyPr>
          <a:lstStyle/>
          <a:p>
            <a:r>
              <a:rPr lang="it-IT" b="0" dirty="0">
                <a:latin typeface="Cavolini" panose="03000502040302020204" pitchFamily="66" charset="0"/>
                <a:cs typeface="Cavolini" panose="03000502040302020204" pitchFamily="66" charset="0"/>
              </a:rPr>
              <a:t>              Bombo</a:t>
            </a:r>
          </a:p>
        </p:txBody>
      </p:sp>
      <p:pic>
        <p:nvPicPr>
          <p:cNvPr id="10" name="Segnaposto contenuto 9" descr="Immagine che contiene insetto, terra, esterni, marrone&#10;&#10;Descrizione generata automaticamente">
            <a:extLst>
              <a:ext uri="{FF2B5EF4-FFF2-40B4-BE49-F238E27FC236}">
                <a16:creationId xmlns:a16="http://schemas.microsoft.com/office/drawing/2014/main" id="{7ACB5B19-ABA8-4DCA-97F2-A4070CBD4E1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757349" y="2892599"/>
            <a:ext cx="4199923" cy="2808852"/>
          </a:xfrm>
        </p:spPr>
      </p:pic>
      <p:pic>
        <p:nvPicPr>
          <p:cNvPr id="12" name="Immagine 11" descr="Immagine che contiene insetto, nero&#10;&#10;Descrizione generata automaticamente">
            <a:extLst>
              <a:ext uri="{FF2B5EF4-FFF2-40B4-BE49-F238E27FC236}">
                <a16:creationId xmlns:a16="http://schemas.microsoft.com/office/drawing/2014/main" id="{FA6EA477-0D70-4187-805A-F2F716E6B9FB}"/>
              </a:ext>
            </a:extLst>
          </p:cNvPr>
          <p:cNvPicPr>
            <a:picLocks noChangeAspect="1"/>
          </p:cNvPicPr>
          <p:nvPr/>
        </p:nvPicPr>
        <p:blipFill rotWithShape="1">
          <a:blip r:embed="rId4">
            <a:extLst>
              <a:ext uri="{28A0092B-C50C-407E-A947-70E740481C1C}">
                <a14:useLocalDpi xmlns:a14="http://schemas.microsoft.com/office/drawing/2010/main" val="0"/>
              </a:ext>
            </a:extLst>
          </a:blip>
          <a:srcRect r="3746"/>
          <a:stretch/>
        </p:blipFill>
        <p:spPr>
          <a:xfrm>
            <a:off x="8120520" y="2892600"/>
            <a:ext cx="4071480" cy="2808851"/>
          </a:xfrm>
          <a:prstGeom prst="rect">
            <a:avLst/>
          </a:prstGeom>
        </p:spPr>
      </p:pic>
    </p:spTree>
    <p:extLst>
      <p:ext uri="{BB962C8B-B14F-4D97-AF65-F5344CB8AC3E}">
        <p14:creationId xmlns:p14="http://schemas.microsoft.com/office/powerpoint/2010/main" val="2553281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70ACAD96-73C1-471A-8953-F7F13DE14211}"/>
              </a:ext>
            </a:extLst>
          </p:cNvPr>
          <p:cNvSpPr>
            <a:spLocks noGrp="1"/>
          </p:cNvSpPr>
          <p:nvPr>
            <p:ph type="title"/>
          </p:nvPr>
        </p:nvSpPr>
        <p:spPr>
          <a:xfrm>
            <a:off x="0" y="321734"/>
            <a:ext cx="11219289" cy="1135737"/>
          </a:xfrm>
        </p:spPr>
        <p:txBody>
          <a:bodyPr>
            <a:normAutofit/>
          </a:bodyPr>
          <a:lstStyle/>
          <a:p>
            <a:pPr algn="ctr"/>
            <a:r>
              <a:rPr lang="it-IT" sz="3600" b="1" dirty="0">
                <a:latin typeface="Cavolini" panose="03000502040302020204" pitchFamily="66" charset="0"/>
                <a:cs typeface="Cavolini" panose="03000502040302020204" pitchFamily="66" charset="0"/>
              </a:rPr>
              <a:t>Quali sono le differenze fra l’ape e la vespa?</a:t>
            </a:r>
            <a:endParaRPr lang="it-IT" sz="3600" dirty="0"/>
          </a:p>
        </p:txBody>
      </p:sp>
      <p:sp>
        <p:nvSpPr>
          <p:cNvPr id="4" name="Segnaposto contenuto 3">
            <a:extLst>
              <a:ext uri="{FF2B5EF4-FFF2-40B4-BE49-F238E27FC236}">
                <a16:creationId xmlns:a16="http://schemas.microsoft.com/office/drawing/2014/main" id="{B9DAC23E-FFF7-4787-ACF7-B05CB1186470}"/>
              </a:ext>
            </a:extLst>
          </p:cNvPr>
          <p:cNvSpPr>
            <a:spLocks noGrp="1"/>
          </p:cNvSpPr>
          <p:nvPr>
            <p:ph idx="1"/>
          </p:nvPr>
        </p:nvSpPr>
        <p:spPr>
          <a:xfrm>
            <a:off x="6182961" y="1675148"/>
            <a:ext cx="5681689" cy="5182851"/>
          </a:xfrm>
        </p:spPr>
        <p:txBody>
          <a:bodyPr>
            <a:noAutofit/>
          </a:bodyPr>
          <a:lstStyle/>
          <a:p>
            <a:pPr marL="0" indent="0">
              <a:buNone/>
            </a:pPr>
            <a:r>
              <a:rPr lang="it-IT" sz="2000" dirty="0">
                <a:latin typeface="Cavolini" panose="03000502040302020204" pitchFamily="66" charset="0"/>
                <a:cs typeface="Cavolini" panose="03000502040302020204" pitchFamily="66" charset="0"/>
              </a:rPr>
              <a:t>Le differenze sono tante. La prima è che l’ape è marrone e nera mentre la vespa è gialla e nera. Una seconda differenza è che l’ape, al contrario della vespa, è ricoperta di peluria. Terza è che la vespa ha l’addome più segnato e magro rispetto a quello dell’ape. Quarta è che l’ape quando punge muore perché si stacca il pungiglione insieme agli organi interni dell’insetto, invece la vespa quando punge non muore perché il pungiglione non si stacca. Ultima differenza è che la vespa si nutre dell’ape, è la sua fonte proteica. Si assomigliano </a:t>
            </a:r>
            <a:r>
              <a:rPr lang="it-IT" sz="2000" dirty="0" err="1">
                <a:latin typeface="Cavolini" panose="03000502040302020204" pitchFamily="66" charset="0"/>
                <a:cs typeface="Cavolini" panose="03000502040302020204" pitchFamily="66" charset="0"/>
              </a:rPr>
              <a:t>perchè</a:t>
            </a:r>
            <a:r>
              <a:rPr lang="it-IT" sz="2000" dirty="0">
                <a:latin typeface="Cavolini" panose="03000502040302020204" pitchFamily="66" charset="0"/>
                <a:cs typeface="Cavolini" panose="03000502040302020204" pitchFamily="66" charset="0"/>
              </a:rPr>
              <a:t> entrambe appartengono alla famiglia degli imenotteri aculeati.  </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Segnaposto contenuto 4" descr="Immagine che contiene insetto&#10;&#10;Descrizione generata automaticamente">
            <a:extLst>
              <a:ext uri="{FF2B5EF4-FFF2-40B4-BE49-F238E27FC236}">
                <a16:creationId xmlns:a16="http://schemas.microsoft.com/office/drawing/2014/main" id="{B9D22686-254B-4ED8-8AB7-3742F9AC94F7}"/>
              </a:ext>
            </a:extLst>
          </p:cNvPr>
          <p:cNvPicPr>
            <a:picLocks noChangeAspect="1"/>
          </p:cNvPicPr>
          <p:nvPr/>
        </p:nvPicPr>
        <p:blipFill rotWithShape="1">
          <a:blip r:embed="rId2">
            <a:extLst>
              <a:ext uri="{28A0092B-C50C-407E-A947-70E740481C1C}">
                <a14:useLocalDpi xmlns:a14="http://schemas.microsoft.com/office/drawing/2010/main" val="0"/>
              </a:ext>
            </a:extLst>
          </a:blip>
          <a:srcRect l="9531" r="7809"/>
          <a:stretch/>
        </p:blipFill>
        <p:spPr>
          <a:xfrm>
            <a:off x="1014060" y="2092856"/>
            <a:ext cx="5168901" cy="3517431"/>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021532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1EE5FF-17F2-4587-83C4-E968A6236D92}"/>
              </a:ext>
            </a:extLst>
          </p:cNvPr>
          <p:cNvSpPr>
            <a:spLocks noGrp="1"/>
          </p:cNvSpPr>
          <p:nvPr>
            <p:ph type="title"/>
          </p:nvPr>
        </p:nvSpPr>
        <p:spPr/>
        <p:txBody>
          <a:bodyPr/>
          <a:lstStyle/>
          <a:p>
            <a:r>
              <a:rPr lang="it-IT" b="1" dirty="0">
                <a:latin typeface="Cavolini" panose="03000502040302020204" pitchFamily="66" charset="0"/>
                <a:cs typeface="Cavolini" panose="03000502040302020204" pitchFamily="66" charset="0"/>
              </a:rPr>
              <a:t>Chi sono gli impollinatori?</a:t>
            </a:r>
          </a:p>
        </p:txBody>
      </p:sp>
      <p:sp>
        <p:nvSpPr>
          <p:cNvPr id="3" name="Segnaposto contenuto 2">
            <a:extLst>
              <a:ext uri="{FF2B5EF4-FFF2-40B4-BE49-F238E27FC236}">
                <a16:creationId xmlns:a16="http://schemas.microsoft.com/office/drawing/2014/main" id="{34BCE1B8-0503-4918-8FFB-260F634841B6}"/>
              </a:ext>
            </a:extLst>
          </p:cNvPr>
          <p:cNvSpPr>
            <a:spLocks noGrp="1"/>
          </p:cNvSpPr>
          <p:nvPr>
            <p:ph sz="half" idx="1"/>
          </p:nvPr>
        </p:nvSpPr>
        <p:spPr/>
        <p:txBody>
          <a:bodyPr/>
          <a:lstStyle/>
          <a:p>
            <a:pPr>
              <a:buBlip>
                <a:blip r:embed="rId2">
                  <a:extLst>
                    <a:ext uri="{837473B0-CC2E-450A-ABE3-18F120FF3D39}">
                      <a1611:picAttrSrcUrl xmlns:a1611="http://schemas.microsoft.com/office/drawing/2016/11/main" r:id="rId3"/>
                    </a:ext>
                  </a:extLst>
                </a:blip>
              </a:buBlip>
            </a:pPr>
            <a:r>
              <a:rPr lang="it-IT" dirty="0">
                <a:latin typeface="Cavolini" panose="03000502040302020204" pitchFamily="66" charset="0"/>
                <a:cs typeface="Cavolini" panose="03000502040302020204" pitchFamily="66" charset="0"/>
              </a:rPr>
              <a:t>Insetti  </a:t>
            </a:r>
          </a:p>
          <a:p>
            <a:pPr>
              <a:buBlip>
                <a:blip r:embed="rId4">
                  <a:extLst>
                    <a:ext uri="{837473B0-CC2E-450A-ABE3-18F120FF3D39}">
                      <a1611:picAttrSrcUrl xmlns:a1611="http://schemas.microsoft.com/office/drawing/2016/11/main" r:id="rId5"/>
                    </a:ext>
                  </a:extLst>
                </a:blip>
              </a:buBlip>
            </a:pPr>
            <a:r>
              <a:rPr lang="it-IT" dirty="0">
                <a:latin typeface="Cavolini" panose="03000502040302020204" pitchFamily="66" charset="0"/>
                <a:cs typeface="Cavolini" panose="03000502040302020204" pitchFamily="66" charset="0"/>
              </a:rPr>
              <a:t>Rettili</a:t>
            </a:r>
          </a:p>
          <a:p>
            <a:pPr>
              <a:buBlip>
                <a:blip r:embed="rId6">
                  <a:extLst>
                    <a:ext uri="{837473B0-CC2E-450A-ABE3-18F120FF3D39}">
                      <a1611:picAttrSrcUrl xmlns:a1611="http://schemas.microsoft.com/office/drawing/2016/11/main" r:id="rId7"/>
                    </a:ext>
                  </a:extLst>
                </a:blip>
              </a:buBlip>
            </a:pPr>
            <a:r>
              <a:rPr lang="it-IT" dirty="0">
                <a:latin typeface="Cavolini" panose="03000502040302020204" pitchFamily="66" charset="0"/>
                <a:cs typeface="Cavolini" panose="03000502040302020204" pitchFamily="66" charset="0"/>
              </a:rPr>
              <a:t>Uccelli</a:t>
            </a:r>
          </a:p>
          <a:p>
            <a:pPr>
              <a:buBlip>
                <a:blip r:embed="rId8">
                  <a:extLst>
                    <a:ext uri="{837473B0-CC2E-450A-ABE3-18F120FF3D39}">
                      <a1611:picAttrSrcUrl xmlns:a1611="http://schemas.microsoft.com/office/drawing/2016/11/main" r:id="rId9"/>
                    </a:ext>
                  </a:extLst>
                </a:blip>
              </a:buBlip>
            </a:pPr>
            <a:r>
              <a:rPr lang="it-IT" dirty="0">
                <a:latin typeface="Cavolini" panose="03000502040302020204" pitchFamily="66" charset="0"/>
                <a:cs typeface="Cavolini" panose="03000502040302020204" pitchFamily="66" charset="0"/>
              </a:rPr>
              <a:t>Pipistrelli</a:t>
            </a:r>
          </a:p>
          <a:p>
            <a:pPr>
              <a:buBlip>
                <a:blip r:embed="rId10">
                  <a:extLst>
                    <a:ext uri="{837473B0-CC2E-450A-ABE3-18F120FF3D39}">
                      <a1611:picAttrSrcUrl xmlns:a1611="http://schemas.microsoft.com/office/drawing/2016/11/main" r:id="rId11"/>
                    </a:ext>
                  </a:extLst>
                </a:blip>
              </a:buBlip>
            </a:pPr>
            <a:r>
              <a:rPr lang="it-IT" dirty="0">
                <a:latin typeface="Cavolini" panose="03000502040302020204" pitchFamily="66" charset="0"/>
                <a:cs typeface="Cavolini" panose="03000502040302020204" pitchFamily="66" charset="0"/>
              </a:rPr>
              <a:t>Piccoli marsupiali</a:t>
            </a:r>
          </a:p>
          <a:p>
            <a:pPr marL="0" indent="0">
              <a:buNone/>
            </a:pPr>
            <a:endParaRPr lang="it-IT" dirty="0">
              <a:latin typeface="Cavolini" panose="03000502040302020204" pitchFamily="66" charset="0"/>
              <a:cs typeface="Cavolini" panose="03000502040302020204" pitchFamily="66" charset="0"/>
            </a:endParaRPr>
          </a:p>
        </p:txBody>
      </p:sp>
      <p:sp>
        <p:nvSpPr>
          <p:cNvPr id="4" name="Segnaposto contenuto 3">
            <a:extLst>
              <a:ext uri="{FF2B5EF4-FFF2-40B4-BE49-F238E27FC236}">
                <a16:creationId xmlns:a16="http://schemas.microsoft.com/office/drawing/2014/main" id="{7B00E6EE-90B2-4E9C-9C84-2F9A97BC2AC3}"/>
              </a:ext>
            </a:extLst>
          </p:cNvPr>
          <p:cNvSpPr>
            <a:spLocks noGrp="1"/>
          </p:cNvSpPr>
          <p:nvPr>
            <p:ph sz="half" idx="2"/>
          </p:nvPr>
        </p:nvSpPr>
        <p:spPr/>
        <p:txBody>
          <a:bodyPr/>
          <a:lstStyle/>
          <a:p>
            <a:pPr>
              <a:buBlip>
                <a:blip r:embed="rId12">
                  <a:extLst>
                    <a:ext uri="{837473B0-CC2E-450A-ABE3-18F120FF3D39}">
                      <a1611:picAttrSrcUrl xmlns:a1611="http://schemas.microsoft.com/office/drawing/2016/11/main" r:id="rId13"/>
                    </a:ext>
                  </a:extLst>
                </a:blip>
              </a:buBlip>
            </a:pPr>
            <a:r>
              <a:rPr lang="it-IT" dirty="0">
                <a:latin typeface="Cavolini" panose="03000502040302020204" pitchFamily="66" charset="0"/>
                <a:cs typeface="Cavolini" panose="03000502040302020204" pitchFamily="66" charset="0"/>
              </a:rPr>
              <a:t>Molluschi</a:t>
            </a:r>
          </a:p>
          <a:p>
            <a:r>
              <a:rPr lang="it-IT" dirty="0">
                <a:latin typeface="Cavolini" panose="03000502040302020204" pitchFamily="66" charset="0"/>
                <a:cs typeface="Cavolini" panose="03000502040302020204" pitchFamily="66" charset="0"/>
              </a:rPr>
              <a:t>Vento</a:t>
            </a:r>
          </a:p>
          <a:p>
            <a:pPr>
              <a:buBlip>
                <a:blip r:embed="rId14">
                  <a:extLst>
                    <a:ext uri="{837473B0-CC2E-450A-ABE3-18F120FF3D39}">
                      <a1611:picAttrSrcUrl xmlns:a1611="http://schemas.microsoft.com/office/drawing/2016/11/main" r:id="rId15"/>
                    </a:ext>
                  </a:extLst>
                </a:blip>
              </a:buBlip>
            </a:pPr>
            <a:r>
              <a:rPr lang="it-IT" dirty="0">
                <a:latin typeface="Cavolini" panose="03000502040302020204" pitchFamily="66" charset="0"/>
                <a:cs typeface="Cavolini" panose="03000502040302020204" pitchFamily="66" charset="0"/>
              </a:rPr>
              <a:t>Acqua</a:t>
            </a:r>
          </a:p>
          <a:p>
            <a:r>
              <a:rPr lang="it-IT" dirty="0">
                <a:latin typeface="Cavolini" panose="03000502040302020204" pitchFamily="66" charset="0"/>
                <a:cs typeface="Cavolini" panose="03000502040302020204" pitchFamily="66" charset="0"/>
              </a:rPr>
              <a:t>Uomo</a:t>
            </a:r>
          </a:p>
        </p:txBody>
      </p:sp>
    </p:spTree>
    <p:extLst>
      <p:ext uri="{BB962C8B-B14F-4D97-AF65-F5344CB8AC3E}">
        <p14:creationId xmlns:p14="http://schemas.microsoft.com/office/powerpoint/2010/main" val="40949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267692-1696-4DA7-B4A4-809E5AC46BFD}"/>
              </a:ext>
            </a:extLst>
          </p:cNvPr>
          <p:cNvSpPr>
            <a:spLocks noGrp="1"/>
          </p:cNvSpPr>
          <p:nvPr>
            <p:ph type="title"/>
          </p:nvPr>
        </p:nvSpPr>
        <p:spPr>
          <a:xfrm>
            <a:off x="381000" y="365125"/>
            <a:ext cx="11379200" cy="1325563"/>
          </a:xfrm>
        </p:spPr>
        <p:txBody>
          <a:bodyPr/>
          <a:lstStyle/>
          <a:p>
            <a:pPr algn="ctr"/>
            <a:r>
              <a:rPr lang="it-IT" b="1" dirty="0">
                <a:solidFill>
                  <a:srgbClr val="F6F604"/>
                </a:solidFill>
                <a:latin typeface="Cavolini" panose="03000502040302020204" pitchFamily="66" charset="0"/>
                <a:cs typeface="Cavolini" panose="03000502040302020204" pitchFamily="66" charset="0"/>
              </a:rPr>
              <a:t>Oggi conosciamo </a:t>
            </a:r>
            <a:r>
              <a:rPr lang="it-IT" b="1" dirty="0">
                <a:solidFill>
                  <a:srgbClr val="FFC000"/>
                </a:solidFill>
                <a:latin typeface="Cavolini" panose="03000502040302020204" pitchFamily="66" charset="0"/>
                <a:cs typeface="Cavolini" panose="03000502040302020204" pitchFamily="66" charset="0"/>
              </a:rPr>
              <a:t>20.000 specie di api</a:t>
            </a:r>
            <a:endParaRPr lang="it-IT" b="1" dirty="0">
              <a:solidFill>
                <a:srgbClr val="FFFF00"/>
              </a:solidFill>
              <a:latin typeface="Cavolini" panose="03000502040302020204" pitchFamily="66" charset="0"/>
              <a:cs typeface="Cavolini" panose="03000502040302020204" pitchFamily="66" charset="0"/>
            </a:endParaRPr>
          </a:p>
        </p:txBody>
      </p:sp>
      <p:sp>
        <p:nvSpPr>
          <p:cNvPr id="8" name="Segnaposto contenuto 7">
            <a:extLst>
              <a:ext uri="{FF2B5EF4-FFF2-40B4-BE49-F238E27FC236}">
                <a16:creationId xmlns:a16="http://schemas.microsoft.com/office/drawing/2014/main" id="{137EAE84-C697-46B7-92D4-3E571E5113CA}"/>
              </a:ext>
            </a:extLst>
          </p:cNvPr>
          <p:cNvSpPr>
            <a:spLocks noGrp="1"/>
          </p:cNvSpPr>
          <p:nvPr>
            <p:ph idx="1"/>
          </p:nvPr>
        </p:nvSpPr>
        <p:spPr>
          <a:xfrm>
            <a:off x="838200" y="1690688"/>
            <a:ext cx="10515600" cy="4351338"/>
          </a:xfrm>
        </p:spPr>
        <p:txBody>
          <a:bodyPr>
            <a:normAutofit fontScale="85000" lnSpcReduction="20000"/>
          </a:bodyPr>
          <a:lstStyle/>
          <a:p>
            <a:pPr marL="0" indent="0" algn="ctr">
              <a:buNone/>
            </a:pPr>
            <a:r>
              <a:rPr lang="it-IT" dirty="0"/>
              <a:t>      </a:t>
            </a:r>
            <a:r>
              <a:rPr lang="it-IT" dirty="0">
                <a:latin typeface="Cavolini" panose="03000502040302020204" pitchFamily="66" charset="0"/>
                <a:cs typeface="Cavolini" panose="03000502040302020204" pitchFamily="66" charset="0"/>
              </a:rPr>
              <a:t>Che si dividono in </a:t>
            </a:r>
          </a:p>
          <a:p>
            <a:pPr marL="0" indent="0" algn="ctr">
              <a:buNone/>
            </a:pPr>
            <a:endParaRPr lang="it-IT" dirty="0">
              <a:latin typeface="Cavolini" panose="03000502040302020204" pitchFamily="66" charset="0"/>
              <a:cs typeface="Cavolini" panose="03000502040302020204" pitchFamily="66" charset="0"/>
            </a:endParaRPr>
          </a:p>
          <a:p>
            <a:pPr marL="0" indent="0" algn="ctr">
              <a:buNone/>
            </a:pPr>
            <a:endParaRPr lang="it-IT" dirty="0">
              <a:latin typeface="Cavolini" panose="03000502040302020204" pitchFamily="66" charset="0"/>
              <a:cs typeface="Cavolini" panose="03000502040302020204" pitchFamily="66" charset="0"/>
            </a:endParaRPr>
          </a:p>
          <a:p>
            <a:pPr marL="0" indent="0" algn="ctr">
              <a:buNone/>
            </a:pPr>
            <a:endParaRPr lang="it-IT" dirty="0">
              <a:latin typeface="Cavolini" panose="03000502040302020204" pitchFamily="66" charset="0"/>
              <a:cs typeface="Cavolini" panose="03000502040302020204" pitchFamily="66" charset="0"/>
            </a:endParaRPr>
          </a:p>
          <a:p>
            <a:pPr marL="0" indent="0" algn="ctr">
              <a:buNone/>
            </a:pPr>
            <a:endParaRPr lang="it-IT" dirty="0">
              <a:latin typeface="Cavolini" panose="03000502040302020204" pitchFamily="66" charset="0"/>
              <a:cs typeface="Cavolini" panose="03000502040302020204" pitchFamily="66" charset="0"/>
            </a:endParaRPr>
          </a:p>
          <a:p>
            <a:pPr marL="0" indent="0" algn="ctr">
              <a:buNone/>
            </a:pPr>
            <a:endParaRPr lang="it-IT" dirty="0">
              <a:latin typeface="Cavolini" panose="03000502040302020204" pitchFamily="66" charset="0"/>
              <a:cs typeface="Cavolini" panose="03000502040302020204" pitchFamily="66" charset="0"/>
            </a:endParaRPr>
          </a:p>
          <a:p>
            <a:pPr marL="0" indent="0" algn="ctr">
              <a:buNone/>
            </a:pPr>
            <a:endParaRPr lang="it-IT" dirty="0">
              <a:latin typeface="Cavolini" panose="03000502040302020204" pitchFamily="66" charset="0"/>
              <a:cs typeface="Cavolini" panose="03000502040302020204" pitchFamily="66" charset="0"/>
            </a:endParaRPr>
          </a:p>
          <a:p>
            <a:pPr marL="0" indent="0" algn="just">
              <a:buNone/>
            </a:pPr>
            <a:r>
              <a:rPr lang="it-IT" dirty="0">
                <a:latin typeface="Cavolini" panose="03000502040302020204" pitchFamily="66" charset="0"/>
                <a:cs typeface="Cavolini" panose="03000502040302020204" pitchFamily="66" charset="0"/>
              </a:rPr>
              <a:t>        </a:t>
            </a:r>
          </a:p>
          <a:p>
            <a:pPr marL="0" indent="0" algn="just">
              <a:buNone/>
            </a:pPr>
            <a:r>
              <a:rPr lang="it-IT" dirty="0">
                <a:latin typeface="Cavolini" panose="03000502040302020204" pitchFamily="66" charset="0"/>
                <a:cs typeface="Cavolini" panose="03000502040302020204" pitchFamily="66" charset="0"/>
              </a:rPr>
              <a:t>      </a:t>
            </a:r>
          </a:p>
          <a:p>
            <a:pPr marL="0" indent="0" algn="just">
              <a:buNone/>
            </a:pPr>
            <a:r>
              <a:rPr lang="it-IT" dirty="0">
                <a:latin typeface="Cavolini" panose="03000502040302020204" pitchFamily="66" charset="0"/>
                <a:cs typeface="Cavolini" panose="03000502040302020204" pitchFamily="66" charset="0"/>
              </a:rPr>
              <a:t>          Api sociali o da miele                 Api solitarie           </a:t>
            </a:r>
          </a:p>
          <a:p>
            <a:pPr marL="0" indent="0">
              <a:buNone/>
            </a:pPr>
            <a:r>
              <a:rPr lang="it-IT" dirty="0"/>
              <a:t>        </a:t>
            </a:r>
          </a:p>
        </p:txBody>
      </p:sp>
      <p:sp>
        <p:nvSpPr>
          <p:cNvPr id="9" name="Freccia in giù 8">
            <a:extLst>
              <a:ext uri="{FF2B5EF4-FFF2-40B4-BE49-F238E27FC236}">
                <a16:creationId xmlns:a16="http://schemas.microsoft.com/office/drawing/2014/main" id="{16C174B4-3335-4ED2-A6F7-F17D54F0DCE4}"/>
              </a:ext>
            </a:extLst>
          </p:cNvPr>
          <p:cNvSpPr/>
          <p:nvPr/>
        </p:nvSpPr>
        <p:spPr>
          <a:xfrm rot="20362703">
            <a:off x="7594648" y="2680593"/>
            <a:ext cx="1485900" cy="2298700"/>
          </a:xfrm>
          <a:prstGeom prst="down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a:extLst>
              <a:ext uri="{FF2B5EF4-FFF2-40B4-BE49-F238E27FC236}">
                <a16:creationId xmlns:a16="http://schemas.microsoft.com/office/drawing/2014/main" id="{AC3F2F6A-212E-4B44-AF25-5DE51D994C76}"/>
              </a:ext>
            </a:extLst>
          </p:cNvPr>
          <p:cNvSpPr/>
          <p:nvPr/>
        </p:nvSpPr>
        <p:spPr>
          <a:xfrm rot="1269073">
            <a:off x="3495969" y="2636638"/>
            <a:ext cx="1469446" cy="2247476"/>
          </a:xfrm>
          <a:prstGeom prst="downArrow">
            <a:avLst/>
          </a:prstGeom>
          <a:noFill/>
          <a:ln>
            <a:solidFill>
              <a:srgbClr val="F6F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9946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A88DF7-DD77-4BA7-A181-6883647C3688}"/>
              </a:ext>
            </a:extLst>
          </p:cNvPr>
          <p:cNvSpPr>
            <a:spLocks noGrp="1"/>
          </p:cNvSpPr>
          <p:nvPr>
            <p:ph type="title"/>
          </p:nvPr>
        </p:nvSpPr>
        <p:spPr>
          <a:xfrm>
            <a:off x="838200" y="525464"/>
            <a:ext cx="10515600" cy="681036"/>
          </a:xfrm>
        </p:spPr>
        <p:txBody>
          <a:bodyPr>
            <a:noAutofit/>
          </a:bodyPr>
          <a:lstStyle/>
          <a:p>
            <a:pPr algn="ctr"/>
            <a:r>
              <a:rPr lang="it-IT" b="1" dirty="0">
                <a:solidFill>
                  <a:srgbClr val="F6F604"/>
                </a:solidFill>
                <a:latin typeface="Cavolini" panose="03000502040302020204" pitchFamily="66" charset="0"/>
                <a:cs typeface="Cavolini" panose="03000502040302020204" pitchFamily="66" charset="0"/>
              </a:rPr>
              <a:t>Api sociali o da miele</a:t>
            </a:r>
          </a:p>
        </p:txBody>
      </p:sp>
      <p:sp>
        <p:nvSpPr>
          <p:cNvPr id="3" name="Segnaposto contenuto 2">
            <a:extLst>
              <a:ext uri="{FF2B5EF4-FFF2-40B4-BE49-F238E27FC236}">
                <a16:creationId xmlns:a16="http://schemas.microsoft.com/office/drawing/2014/main" id="{BC5CE4DD-FA80-4583-9C79-00707885861C}"/>
              </a:ext>
            </a:extLst>
          </p:cNvPr>
          <p:cNvSpPr>
            <a:spLocks noGrp="1"/>
          </p:cNvSpPr>
          <p:nvPr>
            <p:ph idx="1"/>
          </p:nvPr>
        </p:nvSpPr>
        <p:spPr>
          <a:xfrm>
            <a:off x="317500" y="1689099"/>
            <a:ext cx="11557000" cy="3962401"/>
          </a:xfrm>
        </p:spPr>
        <p:txBody>
          <a:bodyPr/>
          <a:lstStyle/>
          <a:p>
            <a:pPr>
              <a:buBlip>
                <a:blip r:embed="rId2">
                  <a:extLst>
                    <a:ext uri="{837473B0-CC2E-450A-ABE3-18F120FF3D39}">
                      <a1611:picAttrSrcUrl xmlns:a1611="http://schemas.microsoft.com/office/drawing/2016/11/main" r:id="rId3"/>
                    </a:ext>
                  </a:extLst>
                </a:blip>
              </a:buBlip>
            </a:pPr>
            <a:r>
              <a:rPr lang="it-IT" sz="3600" b="1" dirty="0">
                <a:latin typeface="Cavolini" panose="03000502040302020204" pitchFamily="66" charset="0"/>
                <a:cs typeface="Cavolini" panose="03000502040302020204" pitchFamily="66" charset="0"/>
              </a:rPr>
              <a:t>Ape regina:</a:t>
            </a:r>
            <a:r>
              <a:rPr lang="it-IT" sz="3600" dirty="0">
                <a:latin typeface="Cavolini" panose="03000502040302020204" pitchFamily="66" charset="0"/>
                <a:cs typeface="Cavolini" panose="03000502040302020204" pitchFamily="66" charset="0"/>
              </a:rPr>
              <a:t> </a:t>
            </a:r>
            <a:r>
              <a:rPr lang="it-IT" dirty="0">
                <a:latin typeface="Cavolini" panose="03000502040302020204" pitchFamily="66" charset="0"/>
                <a:cs typeface="Cavolini" panose="03000502040302020204" pitchFamily="66" charset="0"/>
              </a:rPr>
              <a:t>ha il compito di deporre le uova, mangia per tutta la vita la pappa reale ed è protetta dalle altre api perché se muore mentre non ci sono uova deposte, muore tutto l’alveare. Se invece l’ape regina prima di morire ha deposto le uova, alla schiusa si sceglie un’ape a cui verrà data solo pappa reale. Quest’ape diventerà la futura ape regina. </a:t>
            </a:r>
          </a:p>
          <a:p>
            <a:pPr>
              <a:buBlip>
                <a:blip r:embed="rId2">
                  <a:extLst>
                    <a:ext uri="{837473B0-CC2E-450A-ABE3-18F120FF3D39}">
                      <a1611:picAttrSrcUrl xmlns:a1611="http://schemas.microsoft.com/office/drawing/2016/11/main" r:id="rId3"/>
                    </a:ext>
                  </a:extLst>
                </a:blip>
              </a:buBlip>
            </a:pPr>
            <a:r>
              <a:rPr lang="it-IT" sz="3600" b="1" dirty="0">
                <a:latin typeface="Cavolini" panose="03000502040302020204" pitchFamily="66" charset="0"/>
                <a:cs typeface="Cavolini" panose="03000502040302020204" pitchFamily="66" charset="0"/>
              </a:rPr>
              <a:t>Fuchi: </a:t>
            </a:r>
            <a:r>
              <a:rPr lang="it-IT" dirty="0">
                <a:latin typeface="Cavolini" panose="03000502040302020204" pitchFamily="66" charset="0"/>
                <a:cs typeface="Cavolini" panose="03000502040302020204" pitchFamily="66" charset="0"/>
              </a:rPr>
              <a:t>hanno il compito di fecondare le uova.</a:t>
            </a:r>
          </a:p>
          <a:p>
            <a:pPr marL="0" indent="0">
              <a:buNone/>
            </a:pPr>
            <a:endParaRPr lang="it-IT" dirty="0"/>
          </a:p>
        </p:txBody>
      </p:sp>
    </p:spTree>
    <p:extLst>
      <p:ext uri="{BB962C8B-B14F-4D97-AF65-F5344CB8AC3E}">
        <p14:creationId xmlns:p14="http://schemas.microsoft.com/office/powerpoint/2010/main" val="51859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89F4FCA-E691-468D-8DD8-984B4E8D55EE}"/>
              </a:ext>
            </a:extLst>
          </p:cNvPr>
          <p:cNvSpPr>
            <a:spLocks noGrp="1"/>
          </p:cNvSpPr>
          <p:nvPr>
            <p:ph idx="1"/>
          </p:nvPr>
        </p:nvSpPr>
        <p:spPr>
          <a:xfrm>
            <a:off x="0" y="0"/>
            <a:ext cx="12192000" cy="6858000"/>
          </a:xfrm>
        </p:spPr>
        <p:txBody>
          <a:bodyPr>
            <a:normAutofit/>
          </a:bodyPr>
          <a:lstStyle/>
          <a:p>
            <a:pPr>
              <a:buBlip>
                <a:blip r:embed="rId2">
                  <a:extLst>
                    <a:ext uri="{837473B0-CC2E-450A-ABE3-18F120FF3D39}">
                      <a1611:picAttrSrcUrl xmlns:a1611="http://schemas.microsoft.com/office/drawing/2016/11/main" r:id="rId3"/>
                    </a:ext>
                  </a:extLst>
                </a:blip>
              </a:buBlip>
            </a:pPr>
            <a:r>
              <a:rPr lang="it-IT" sz="3600" b="1" dirty="0">
                <a:latin typeface="Cavolini" panose="03000502040302020204" pitchFamily="66" charset="0"/>
                <a:cs typeface="Cavolini" panose="03000502040302020204" pitchFamily="66" charset="0"/>
              </a:rPr>
              <a:t>Api operaie: </a:t>
            </a:r>
            <a:r>
              <a:rPr lang="it-IT" dirty="0">
                <a:latin typeface="Cavolini" panose="03000502040302020204" pitchFamily="66" charset="0"/>
                <a:cs typeface="Cavolini" panose="03000502040302020204" pitchFamily="66" charset="0"/>
              </a:rPr>
              <a:t>hanno il compito di lavorare. Nel periodo in cui lavorano di più vivono 40 giorni. Si dividono in 7 categorie:</a:t>
            </a:r>
          </a:p>
          <a:p>
            <a:r>
              <a:rPr lang="it-IT" b="1" dirty="0">
                <a:latin typeface="Cavolini" panose="03000502040302020204" pitchFamily="66" charset="0"/>
                <a:cs typeface="Cavolini" panose="03000502040302020204" pitchFamily="66" charset="0"/>
              </a:rPr>
              <a:t>Pulitrici:</a:t>
            </a:r>
            <a:r>
              <a:rPr lang="it-IT" dirty="0">
                <a:latin typeface="Cavolini" panose="03000502040302020204" pitchFamily="66" charset="0"/>
                <a:cs typeface="Cavolini" panose="03000502040302020204" pitchFamily="66" charset="0"/>
              </a:rPr>
              <a:t> tengono pulito e in ordine l’alveare.</a:t>
            </a:r>
          </a:p>
          <a:p>
            <a:r>
              <a:rPr lang="it-IT" b="1" dirty="0">
                <a:latin typeface="Cavolini" panose="03000502040302020204" pitchFamily="66" charset="0"/>
                <a:cs typeface="Cavolini" panose="03000502040302020204" pitchFamily="66" charset="0"/>
              </a:rPr>
              <a:t>Nutrici: </a:t>
            </a:r>
            <a:r>
              <a:rPr lang="it-IT" dirty="0">
                <a:latin typeface="Cavolini" panose="03000502040302020204" pitchFamily="66" charset="0"/>
                <a:cs typeface="Cavolini" panose="03000502040302020204" pitchFamily="66" charset="0"/>
              </a:rPr>
              <a:t>danno alle larve la pappa reale. Quando le larve saranno abbastanza grandi smetteranno di mangiarla.</a:t>
            </a:r>
          </a:p>
          <a:p>
            <a:r>
              <a:rPr lang="it-IT" b="1" dirty="0">
                <a:latin typeface="Cavolini" panose="03000502040302020204" pitchFamily="66" charset="0"/>
                <a:cs typeface="Cavolini" panose="03000502040302020204" pitchFamily="66" charset="0"/>
              </a:rPr>
              <a:t>Ceraiole: </a:t>
            </a:r>
            <a:r>
              <a:rPr lang="it-IT" dirty="0">
                <a:latin typeface="Cavolini" panose="03000502040302020204" pitchFamily="66" charset="0"/>
                <a:cs typeface="Cavolini" panose="03000502040302020204" pitchFamily="66" charset="0"/>
              </a:rPr>
              <a:t>costruiscono i favi con la cera da loro prodotta.</a:t>
            </a:r>
          </a:p>
          <a:p>
            <a:r>
              <a:rPr lang="it-IT" b="1" dirty="0">
                <a:latin typeface="Cavolini" panose="03000502040302020204" pitchFamily="66" charset="0"/>
                <a:cs typeface="Cavolini" panose="03000502040302020204" pitchFamily="66" charset="0"/>
              </a:rPr>
              <a:t>Immagazzinatrici: </a:t>
            </a:r>
            <a:r>
              <a:rPr lang="it-IT" dirty="0">
                <a:solidFill>
                  <a:srgbClr val="3C3C3B"/>
                </a:solidFill>
                <a:latin typeface="Cavolini" panose="03000502040302020204" pitchFamily="66" charset="0"/>
                <a:cs typeface="Cavolini" panose="03000502040302020204" pitchFamily="66" charset="0"/>
              </a:rPr>
              <a:t>raccolgono</a:t>
            </a:r>
            <a:r>
              <a:rPr lang="it-IT" b="0" i="0" dirty="0">
                <a:solidFill>
                  <a:srgbClr val="3C3C3B"/>
                </a:solidFill>
                <a:effectLst/>
                <a:latin typeface="Cavolini" panose="03000502040302020204" pitchFamily="66" charset="0"/>
                <a:cs typeface="Cavolini" panose="03000502040302020204" pitchFamily="66" charset="0"/>
              </a:rPr>
              <a:t> il nettare, lo fanno fermentare nel loro “stomaco del miele” e lo trasportano ai favi dove depositano il miele prodotto.</a:t>
            </a:r>
          </a:p>
          <a:p>
            <a:r>
              <a:rPr lang="it-IT" b="1" dirty="0">
                <a:latin typeface="Cavolini" panose="03000502040302020204" pitchFamily="66" charset="0"/>
                <a:cs typeface="Cavolini" panose="03000502040302020204" pitchFamily="66" charset="0"/>
              </a:rPr>
              <a:t>Ventilatrici:</a:t>
            </a:r>
            <a:r>
              <a:rPr lang="it-IT" b="1" dirty="0">
                <a:solidFill>
                  <a:srgbClr val="3C3C3B"/>
                </a:solidFill>
                <a:latin typeface="Cavolini" panose="03000502040302020204" pitchFamily="66" charset="0"/>
                <a:cs typeface="Cavolini" panose="03000502040302020204" pitchFamily="66" charset="0"/>
              </a:rPr>
              <a:t> </a:t>
            </a:r>
            <a:r>
              <a:rPr lang="it-IT" dirty="0">
                <a:solidFill>
                  <a:srgbClr val="3C3C3B"/>
                </a:solidFill>
                <a:latin typeface="Cavolini" panose="03000502040302020204" pitchFamily="66" charset="0"/>
                <a:cs typeface="Cavolini" panose="03000502040302020204" pitchFamily="66" charset="0"/>
              </a:rPr>
              <a:t>ventilano l’alveare muovendo continuamente le ali.</a:t>
            </a:r>
          </a:p>
          <a:p>
            <a:r>
              <a:rPr lang="it-IT" b="1" dirty="0">
                <a:latin typeface="Cavolini" panose="03000502040302020204" pitchFamily="66" charset="0"/>
                <a:cs typeface="Cavolini" panose="03000502040302020204" pitchFamily="66" charset="0"/>
              </a:rPr>
              <a:t>Bottinatrici:</a:t>
            </a:r>
            <a:r>
              <a:rPr lang="it-IT" b="1" dirty="0">
                <a:solidFill>
                  <a:srgbClr val="3C3C3B"/>
                </a:solidFill>
                <a:latin typeface="Cavolini" panose="03000502040302020204" pitchFamily="66" charset="0"/>
                <a:cs typeface="Cavolini" panose="03000502040302020204" pitchFamily="66" charset="0"/>
              </a:rPr>
              <a:t> </a:t>
            </a:r>
            <a:r>
              <a:rPr lang="it-IT" dirty="0">
                <a:solidFill>
                  <a:srgbClr val="3C3C3B"/>
                </a:solidFill>
                <a:latin typeface="Cavolini" panose="03000502040302020204" pitchFamily="66" charset="0"/>
                <a:cs typeface="Cavolini" panose="03000502040302020204" pitchFamily="66" charset="0"/>
              </a:rPr>
              <a:t>quando trovano il nettare avvisano le compagne che vanno a recuperarlo.</a:t>
            </a:r>
          </a:p>
          <a:p>
            <a:r>
              <a:rPr lang="it-IT" b="1" dirty="0">
                <a:latin typeface="Cavolini" panose="03000502040302020204" pitchFamily="66" charset="0"/>
                <a:cs typeface="Cavolini" panose="03000502040302020204" pitchFamily="66" charset="0"/>
              </a:rPr>
              <a:t>Ancelle reali: </a:t>
            </a:r>
            <a:r>
              <a:rPr lang="it-IT" dirty="0">
                <a:latin typeface="Cavolini" panose="03000502040302020204" pitchFamily="66" charset="0"/>
                <a:cs typeface="Cavolini" panose="03000502040302020204" pitchFamily="66" charset="0"/>
              </a:rPr>
              <a:t>puliscono e nutrono l’ape regina.</a:t>
            </a:r>
            <a:endParaRPr lang="it-IT" b="1"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4259931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904F3A-9EC6-4E9F-82CA-1ABA7D5D4B92}"/>
              </a:ext>
            </a:extLst>
          </p:cNvPr>
          <p:cNvSpPr>
            <a:spLocks noGrp="1"/>
          </p:cNvSpPr>
          <p:nvPr>
            <p:ph type="title"/>
          </p:nvPr>
        </p:nvSpPr>
        <p:spPr>
          <a:xfrm>
            <a:off x="267792" y="365125"/>
            <a:ext cx="11656416" cy="1325563"/>
          </a:xfrm>
        </p:spPr>
        <p:txBody>
          <a:bodyPr>
            <a:normAutofit/>
          </a:bodyPr>
          <a:lstStyle/>
          <a:p>
            <a:r>
              <a:rPr lang="it-IT" b="1" dirty="0">
                <a:solidFill>
                  <a:srgbClr val="F6F604"/>
                </a:solidFill>
                <a:latin typeface="Cavolini" panose="03000502040302020204" pitchFamily="66" charset="0"/>
                <a:cs typeface="Cavolini" panose="03000502040302020204" pitchFamily="66" charset="0"/>
              </a:rPr>
              <a:t> Ape regina     Ape operaia      Fuco                </a:t>
            </a:r>
          </a:p>
        </p:txBody>
      </p:sp>
      <p:pic>
        <p:nvPicPr>
          <p:cNvPr id="6" name="Segnaposto contenuto 5" descr="Immagine che contiene oggetto da esterni, favo, insetto&#10;&#10;Descrizione generata automaticamente">
            <a:extLst>
              <a:ext uri="{FF2B5EF4-FFF2-40B4-BE49-F238E27FC236}">
                <a16:creationId xmlns:a16="http://schemas.microsoft.com/office/drawing/2014/main" id="{65C745FB-C4B8-4CA7-AE80-4D5C91987EC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7792" y="2634677"/>
            <a:ext cx="4065142" cy="2564427"/>
          </a:xfrm>
        </p:spPr>
      </p:pic>
      <p:pic>
        <p:nvPicPr>
          <p:cNvPr id="8" name="Segnaposto contenuto 7" descr="Immagine che contiene favo, oggetto da esterni, insetto&#10;&#10;Descrizione generata automaticamente">
            <a:extLst>
              <a:ext uri="{FF2B5EF4-FFF2-40B4-BE49-F238E27FC236}">
                <a16:creationId xmlns:a16="http://schemas.microsoft.com/office/drawing/2014/main" id="{D4A5EF06-50EB-497A-9672-4D4680A5733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08858" y="2634677"/>
            <a:ext cx="3615350" cy="2711512"/>
          </a:xfrm>
        </p:spPr>
      </p:pic>
      <p:pic>
        <p:nvPicPr>
          <p:cNvPr id="10" name="Immagine 9" descr="Immagine che contiene pianta, fiore&#10;&#10;Descrizione generata automaticamente">
            <a:extLst>
              <a:ext uri="{FF2B5EF4-FFF2-40B4-BE49-F238E27FC236}">
                <a16:creationId xmlns:a16="http://schemas.microsoft.com/office/drawing/2014/main" id="{C90091EC-D036-44F7-ACE3-269BFE8B93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795" y="2781987"/>
            <a:ext cx="3254202" cy="2269806"/>
          </a:xfrm>
          <a:prstGeom prst="rect">
            <a:avLst/>
          </a:prstGeom>
        </p:spPr>
      </p:pic>
    </p:spTree>
    <p:extLst>
      <p:ext uri="{BB962C8B-B14F-4D97-AF65-F5344CB8AC3E}">
        <p14:creationId xmlns:p14="http://schemas.microsoft.com/office/powerpoint/2010/main" val="1673438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egnaposto contenuto 5" descr="Immagine che contiene oggetto da esterni, favo, nido di vespe&#10;&#10;Descrizione generata automaticamente">
            <a:extLst>
              <a:ext uri="{FF2B5EF4-FFF2-40B4-BE49-F238E27FC236}">
                <a16:creationId xmlns:a16="http://schemas.microsoft.com/office/drawing/2014/main" id="{D92000CF-0DDD-48C4-B74C-4F0B660E4B3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0506" b="14494"/>
          <a:stretch/>
        </p:blipFill>
        <p:spPr>
          <a:xfrm>
            <a:off x="0"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olo 1">
            <a:extLst>
              <a:ext uri="{FF2B5EF4-FFF2-40B4-BE49-F238E27FC236}">
                <a16:creationId xmlns:a16="http://schemas.microsoft.com/office/drawing/2014/main" id="{97E879A2-0634-4FB8-BCF2-2CB38A40E32F}"/>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b="1" dirty="0">
                <a:latin typeface="Cavolini" panose="03000502040302020204" pitchFamily="66" charset="0"/>
                <a:cs typeface="Cavolini" panose="03000502040302020204" pitchFamily="66" charset="0"/>
              </a:rPr>
              <a:t>Dove </a:t>
            </a:r>
            <a:r>
              <a:rPr lang="en-US" sz="3600" b="1" dirty="0" err="1">
                <a:latin typeface="Cavolini" panose="03000502040302020204" pitchFamily="66" charset="0"/>
                <a:cs typeface="Cavolini" panose="03000502040302020204" pitchFamily="66" charset="0"/>
              </a:rPr>
              <a:t>vivono</a:t>
            </a:r>
            <a:r>
              <a:rPr lang="en-US" sz="3600" b="1" dirty="0">
                <a:latin typeface="Cavolini" panose="03000502040302020204" pitchFamily="66" charset="0"/>
                <a:cs typeface="Cavolini" panose="03000502040302020204" pitchFamily="66" charset="0"/>
              </a:rPr>
              <a:t>?</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962596A9-37D2-4FAF-A402-8E91C5F59EA8}"/>
              </a:ext>
            </a:extLst>
          </p:cNvPr>
          <p:cNvSpPr>
            <a:spLocks noGrp="1"/>
          </p:cNvSpPr>
          <p:nvPr>
            <p:ph sz="half" idx="1"/>
          </p:nvPr>
        </p:nvSpPr>
        <p:spPr>
          <a:xfrm>
            <a:off x="525516" y="3417573"/>
            <a:ext cx="4593021" cy="2619839"/>
          </a:xfrm>
        </p:spPr>
        <p:txBody>
          <a:bodyPr vert="horz" lIns="91440" tIns="45720" rIns="91440" bIns="45720" rtlCol="0" anchor="ctr">
            <a:normAutofit lnSpcReduction="10000"/>
          </a:bodyPr>
          <a:lstStyle/>
          <a:p>
            <a:pPr marL="0" indent="0">
              <a:buNone/>
            </a:pPr>
            <a:r>
              <a:rPr lang="en-US" sz="2400" dirty="0">
                <a:latin typeface="Cavolini" panose="03000502040302020204" pitchFamily="66" charset="0"/>
                <a:cs typeface="Cavolini" panose="03000502040302020204" pitchFamily="66" charset="0"/>
              </a:rPr>
              <a:t>Le </a:t>
            </a:r>
            <a:r>
              <a:rPr lang="en-US" sz="2400" dirty="0" err="1">
                <a:latin typeface="Cavolini" panose="03000502040302020204" pitchFamily="66" charset="0"/>
                <a:cs typeface="Cavolini" panose="03000502040302020204" pitchFamily="66" charset="0"/>
              </a:rPr>
              <a:t>api</a:t>
            </a:r>
            <a:r>
              <a:rPr lang="en-US" sz="2400" dirty="0">
                <a:latin typeface="Cavolini" panose="03000502040302020204" pitchFamily="66" charset="0"/>
                <a:cs typeface="Cavolini" panose="03000502040302020204" pitchFamily="66" charset="0"/>
              </a:rPr>
              <a:t> da </a:t>
            </a:r>
            <a:r>
              <a:rPr lang="en-US" sz="2400" dirty="0" err="1">
                <a:latin typeface="Cavolini" panose="03000502040302020204" pitchFamily="66" charset="0"/>
                <a:cs typeface="Cavolini" panose="03000502040302020204" pitchFamily="66" charset="0"/>
              </a:rPr>
              <a:t>miele</a:t>
            </a:r>
            <a:r>
              <a:rPr lang="en-US" sz="2400" dirty="0">
                <a:latin typeface="Cavolini" panose="03000502040302020204" pitchFamily="66" charset="0"/>
                <a:cs typeface="Cavolini" panose="03000502040302020204" pitchFamily="66" charset="0"/>
              </a:rPr>
              <a:t> </a:t>
            </a:r>
            <a:r>
              <a:rPr lang="en-US" sz="2400" dirty="0" err="1">
                <a:latin typeface="Cavolini" panose="03000502040302020204" pitchFamily="66" charset="0"/>
                <a:cs typeface="Cavolini" panose="03000502040302020204" pitchFamily="66" charset="0"/>
              </a:rPr>
              <a:t>vivono</a:t>
            </a:r>
            <a:r>
              <a:rPr lang="en-US" sz="2400" dirty="0">
                <a:latin typeface="Cavolini" panose="03000502040302020204" pitchFamily="66" charset="0"/>
                <a:cs typeface="Cavolini" panose="03000502040302020204" pitchFamily="66" charset="0"/>
              </a:rPr>
              <a:t> </a:t>
            </a:r>
            <a:r>
              <a:rPr lang="en-US" sz="2400" dirty="0" err="1">
                <a:latin typeface="Cavolini" panose="03000502040302020204" pitchFamily="66" charset="0"/>
                <a:cs typeface="Cavolini" panose="03000502040302020204" pitchFamily="66" charset="0"/>
              </a:rPr>
              <a:t>nell’alveare</a:t>
            </a:r>
            <a:r>
              <a:rPr lang="en-US" sz="2400" dirty="0">
                <a:latin typeface="Cavolini" panose="03000502040302020204" pitchFamily="66" charset="0"/>
                <a:cs typeface="Cavolini" panose="03000502040302020204" pitchFamily="66" charset="0"/>
              </a:rPr>
              <a:t>. E’ </a:t>
            </a:r>
            <a:r>
              <a:rPr lang="en-US" sz="2400" dirty="0" err="1">
                <a:latin typeface="Cavolini" panose="03000502040302020204" pitchFamily="66" charset="0"/>
                <a:cs typeface="Cavolini" panose="03000502040302020204" pitchFamily="66" charset="0"/>
              </a:rPr>
              <a:t>formato</a:t>
            </a:r>
            <a:r>
              <a:rPr lang="en-US" sz="2400" dirty="0">
                <a:latin typeface="Cavolini" panose="03000502040302020204" pitchFamily="66" charset="0"/>
                <a:cs typeface="Cavolini" panose="03000502040302020204" pitchFamily="66" charset="0"/>
              </a:rPr>
              <a:t> da </a:t>
            </a:r>
            <a:r>
              <a:rPr lang="en-US" sz="2400" dirty="0" err="1">
                <a:latin typeface="Cavolini" panose="03000502040302020204" pitchFamily="66" charset="0"/>
                <a:cs typeface="Cavolini" panose="03000502040302020204" pitchFamily="66" charset="0"/>
              </a:rPr>
              <a:t>favi</a:t>
            </a:r>
            <a:r>
              <a:rPr lang="en-US" sz="2400" dirty="0">
                <a:latin typeface="Cavolini" panose="03000502040302020204" pitchFamily="66" charset="0"/>
                <a:cs typeface="Cavolini" panose="03000502040302020204" pitchFamily="66" charset="0"/>
              </a:rPr>
              <a:t> di forma </a:t>
            </a:r>
            <a:r>
              <a:rPr lang="en-US" sz="2400" dirty="0" err="1">
                <a:latin typeface="Cavolini" panose="03000502040302020204" pitchFamily="66" charset="0"/>
                <a:cs typeface="Cavolini" panose="03000502040302020204" pitchFamily="66" charset="0"/>
              </a:rPr>
              <a:t>esagonale</a:t>
            </a:r>
            <a:r>
              <a:rPr lang="en-US" sz="2400" dirty="0">
                <a:latin typeface="Cavolini" panose="03000502040302020204" pitchFamily="66" charset="0"/>
                <a:cs typeface="Cavolini" panose="03000502040302020204" pitchFamily="66" charset="0"/>
              </a:rPr>
              <a:t>. Hanno </a:t>
            </a:r>
            <a:r>
              <a:rPr lang="en-US" sz="2400" dirty="0" err="1">
                <a:latin typeface="Cavolini" panose="03000502040302020204" pitchFamily="66" charset="0"/>
                <a:cs typeface="Cavolini" panose="03000502040302020204" pitchFamily="66" charset="0"/>
              </a:rPr>
              <a:t>questa</a:t>
            </a:r>
            <a:r>
              <a:rPr lang="en-US" sz="2400" dirty="0">
                <a:latin typeface="Cavolini" panose="03000502040302020204" pitchFamily="66" charset="0"/>
                <a:cs typeface="Cavolini" panose="03000502040302020204" pitchFamily="66" charset="0"/>
              </a:rPr>
              <a:t> forma per </a:t>
            </a:r>
            <a:r>
              <a:rPr lang="en-US" sz="2400" dirty="0" err="1">
                <a:latin typeface="Cavolini" panose="03000502040302020204" pitchFamily="66" charset="0"/>
                <a:cs typeface="Cavolini" panose="03000502040302020204" pitchFamily="66" charset="0"/>
              </a:rPr>
              <a:t>risparmiare</a:t>
            </a:r>
            <a:r>
              <a:rPr lang="en-US" sz="2400" dirty="0">
                <a:latin typeface="Cavolini" panose="03000502040302020204" pitchFamily="66" charset="0"/>
                <a:cs typeface="Cavolini" panose="03000502040302020204" pitchFamily="66" charset="0"/>
              </a:rPr>
              <a:t> </a:t>
            </a:r>
            <a:r>
              <a:rPr lang="en-US" sz="2400" dirty="0" err="1">
                <a:latin typeface="Cavolini" panose="03000502040302020204" pitchFamily="66" charset="0"/>
                <a:cs typeface="Cavolini" panose="03000502040302020204" pitchFamily="66" charset="0"/>
              </a:rPr>
              <a:t>spazio</a:t>
            </a:r>
            <a:r>
              <a:rPr lang="en-US" sz="2400" dirty="0">
                <a:latin typeface="Cavolini" panose="03000502040302020204" pitchFamily="66" charset="0"/>
                <a:cs typeface="Cavolini" panose="03000502040302020204" pitchFamily="66" charset="0"/>
              </a:rPr>
              <a:t>. </a:t>
            </a:r>
            <a:r>
              <a:rPr lang="en-US" sz="2400" dirty="0" err="1">
                <a:latin typeface="Cavolini" panose="03000502040302020204" pitchFamily="66" charset="0"/>
                <a:cs typeface="Cavolini" panose="03000502040302020204" pitchFamily="66" charset="0"/>
              </a:rPr>
              <a:t>L’alveare</a:t>
            </a:r>
            <a:r>
              <a:rPr lang="en-US" sz="2400" dirty="0">
                <a:latin typeface="Cavolini" panose="03000502040302020204" pitchFamily="66" charset="0"/>
                <a:cs typeface="Cavolini" panose="03000502040302020204" pitchFamily="66" charset="0"/>
              </a:rPr>
              <a:t> è </a:t>
            </a:r>
            <a:r>
              <a:rPr lang="en-US" sz="2400" dirty="0" err="1">
                <a:latin typeface="Cavolini" panose="03000502040302020204" pitchFamily="66" charset="0"/>
                <a:cs typeface="Cavolini" panose="03000502040302020204" pitchFamily="66" charset="0"/>
              </a:rPr>
              <a:t>considerato</a:t>
            </a:r>
            <a:r>
              <a:rPr lang="en-US" sz="2400" dirty="0">
                <a:latin typeface="Cavolini" panose="03000502040302020204" pitchFamily="66" charset="0"/>
                <a:cs typeface="Cavolini" panose="03000502040302020204" pitchFamily="66" charset="0"/>
              </a:rPr>
              <a:t> un </a:t>
            </a:r>
            <a:r>
              <a:rPr lang="en-US" sz="2400" dirty="0" err="1">
                <a:latin typeface="Cavolini" panose="03000502040302020204" pitchFamily="66" charset="0"/>
                <a:cs typeface="Cavolini" panose="03000502040302020204" pitchFamily="66" charset="0"/>
              </a:rPr>
              <a:t>ambiente</a:t>
            </a:r>
            <a:r>
              <a:rPr lang="en-US" sz="2400" dirty="0">
                <a:latin typeface="Cavolini" panose="03000502040302020204" pitchFamily="66" charset="0"/>
                <a:cs typeface="Cavolini" panose="03000502040302020204" pitchFamily="66" charset="0"/>
              </a:rPr>
              <a:t> sterile. </a:t>
            </a:r>
          </a:p>
        </p:txBody>
      </p:sp>
    </p:spTree>
    <p:extLst>
      <p:ext uri="{BB962C8B-B14F-4D97-AF65-F5344CB8AC3E}">
        <p14:creationId xmlns:p14="http://schemas.microsoft.com/office/powerpoint/2010/main" val="314552921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13E346-4ABC-4810-BB64-6E45C1DACFDB}"/>
              </a:ext>
            </a:extLst>
          </p:cNvPr>
          <p:cNvSpPr>
            <a:spLocks noGrp="1"/>
          </p:cNvSpPr>
          <p:nvPr>
            <p:ph type="title"/>
          </p:nvPr>
        </p:nvSpPr>
        <p:spPr>
          <a:xfrm>
            <a:off x="838200" y="72811"/>
            <a:ext cx="10515600" cy="1184489"/>
          </a:xfrm>
        </p:spPr>
        <p:txBody>
          <a:bodyPr/>
          <a:lstStyle/>
          <a:p>
            <a:r>
              <a:rPr lang="it-IT" b="1" dirty="0">
                <a:solidFill>
                  <a:srgbClr val="FFFF00"/>
                </a:solidFill>
                <a:latin typeface="Cavolini" panose="03000502040302020204" pitchFamily="66" charset="0"/>
                <a:cs typeface="Cavolini" panose="03000502040302020204" pitchFamily="66" charset="0"/>
              </a:rPr>
              <a:t>Cosa producono?</a:t>
            </a:r>
          </a:p>
        </p:txBody>
      </p:sp>
      <p:sp>
        <p:nvSpPr>
          <p:cNvPr id="3" name="Segnaposto contenuto 2">
            <a:extLst>
              <a:ext uri="{FF2B5EF4-FFF2-40B4-BE49-F238E27FC236}">
                <a16:creationId xmlns:a16="http://schemas.microsoft.com/office/drawing/2014/main" id="{56380A14-B1AD-46EE-9869-179AF19ABAB3}"/>
              </a:ext>
            </a:extLst>
          </p:cNvPr>
          <p:cNvSpPr>
            <a:spLocks noGrp="1"/>
          </p:cNvSpPr>
          <p:nvPr>
            <p:ph sz="half" idx="1"/>
          </p:nvPr>
        </p:nvSpPr>
        <p:spPr>
          <a:xfrm>
            <a:off x="838200" y="2579914"/>
            <a:ext cx="4267200" cy="3314700"/>
          </a:xfrm>
        </p:spPr>
        <p:txBody>
          <a:bodyPr/>
          <a:lstStyle/>
          <a:p>
            <a:pPr marL="0" indent="0">
              <a:buNone/>
            </a:pPr>
            <a:r>
              <a:rPr lang="it-IT" dirty="0">
                <a:latin typeface="Cavolini" panose="03000502040302020204" pitchFamily="66" charset="0"/>
                <a:cs typeface="Cavolini" panose="03000502040302020204" pitchFamily="66" charset="0"/>
              </a:rPr>
              <a:t>Le api raccolgono e producono:</a:t>
            </a:r>
          </a:p>
          <a:p>
            <a:pPr>
              <a:buBlip>
                <a:blip r:embed="rId2"/>
              </a:buBlip>
            </a:pPr>
            <a:r>
              <a:rPr lang="it-IT" dirty="0">
                <a:latin typeface="Cavolini" panose="03000502040302020204" pitchFamily="66" charset="0"/>
                <a:cs typeface="Cavolini" panose="03000502040302020204" pitchFamily="66" charset="0"/>
              </a:rPr>
              <a:t>Il miele</a:t>
            </a:r>
          </a:p>
          <a:p>
            <a:pPr>
              <a:buBlip>
                <a:blip r:embed="rId3"/>
              </a:buBlip>
            </a:pPr>
            <a:r>
              <a:rPr lang="it-IT" dirty="0">
                <a:latin typeface="Cavolini" panose="03000502040302020204" pitchFamily="66" charset="0"/>
                <a:cs typeface="Cavolini" panose="03000502040302020204" pitchFamily="66" charset="0"/>
              </a:rPr>
              <a:t>Il polline</a:t>
            </a:r>
          </a:p>
          <a:p>
            <a:pPr>
              <a:buBlip>
                <a:blip r:embed="rId4"/>
              </a:buBlip>
            </a:pPr>
            <a:r>
              <a:rPr lang="it-IT" dirty="0">
                <a:latin typeface="Cavolini" panose="03000502040302020204" pitchFamily="66" charset="0"/>
                <a:cs typeface="Cavolini" panose="03000502040302020204" pitchFamily="66" charset="0"/>
              </a:rPr>
              <a:t>La propoli</a:t>
            </a:r>
          </a:p>
          <a:p>
            <a:pPr>
              <a:buBlip>
                <a:blip r:embed="rId5"/>
              </a:buBlip>
            </a:pPr>
            <a:r>
              <a:rPr lang="it-IT" dirty="0">
                <a:latin typeface="Cavolini" panose="03000502040302020204" pitchFamily="66" charset="0"/>
                <a:cs typeface="Cavolini" panose="03000502040302020204" pitchFamily="66" charset="0"/>
              </a:rPr>
              <a:t>La pappa reale</a:t>
            </a:r>
          </a:p>
        </p:txBody>
      </p:sp>
      <p:pic>
        <p:nvPicPr>
          <p:cNvPr id="6" name="Segnaposto contenuto 5" descr="Immagine che contiene tazza, tavolo, cibo, vetro&#10;&#10;Descrizione generata automaticamente">
            <a:extLst>
              <a:ext uri="{FF2B5EF4-FFF2-40B4-BE49-F238E27FC236}">
                <a16:creationId xmlns:a16="http://schemas.microsoft.com/office/drawing/2014/main" id="{1C58C8C9-F4D3-43D7-9D10-5AEDB8854D60}"/>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5340798" y="1420592"/>
            <a:ext cx="2745763" cy="2318644"/>
          </a:xfrm>
        </p:spPr>
      </p:pic>
      <p:pic>
        <p:nvPicPr>
          <p:cNvPr id="8" name="Immagine 7" descr="Immagine che contiene oggetto da esterni, cibo, favo, parecchi&#10;&#10;Descrizione generata automaticamente">
            <a:extLst>
              <a:ext uri="{FF2B5EF4-FFF2-40B4-BE49-F238E27FC236}">
                <a16:creationId xmlns:a16="http://schemas.microsoft.com/office/drawing/2014/main" id="{DFFF60CC-B568-4471-B7A3-599B9377BE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06296" y="4039426"/>
            <a:ext cx="2745763" cy="2745763"/>
          </a:xfrm>
          <a:prstGeom prst="rect">
            <a:avLst/>
          </a:prstGeom>
        </p:spPr>
      </p:pic>
      <p:pic>
        <p:nvPicPr>
          <p:cNvPr id="10" name="Immagine 9" descr="Immagine che contiene fiore&#10;&#10;Descrizione generata automaticamente">
            <a:extLst>
              <a:ext uri="{FF2B5EF4-FFF2-40B4-BE49-F238E27FC236}">
                <a16:creationId xmlns:a16="http://schemas.microsoft.com/office/drawing/2014/main" id="{681B543E-77CF-4588-99C1-46E163BF85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52955" y="1525947"/>
            <a:ext cx="3282098" cy="2179518"/>
          </a:xfrm>
          <a:prstGeom prst="rect">
            <a:avLst/>
          </a:prstGeom>
        </p:spPr>
      </p:pic>
      <p:pic>
        <p:nvPicPr>
          <p:cNvPr id="12" name="Immagine 11" descr="Immagine che contiene torta, pezzo, carta, cibo&#10;&#10;Descrizione generata automaticamente">
            <a:extLst>
              <a:ext uri="{FF2B5EF4-FFF2-40B4-BE49-F238E27FC236}">
                <a16:creationId xmlns:a16="http://schemas.microsoft.com/office/drawing/2014/main" id="{1E7522B0-6918-4C9D-AAAF-14355727BD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52955" y="4392111"/>
            <a:ext cx="3628778" cy="2040392"/>
          </a:xfrm>
          <a:prstGeom prst="rect">
            <a:avLst/>
          </a:prstGeom>
        </p:spPr>
      </p:pic>
    </p:spTree>
    <p:extLst>
      <p:ext uri="{BB962C8B-B14F-4D97-AF65-F5344CB8AC3E}">
        <p14:creationId xmlns:p14="http://schemas.microsoft.com/office/powerpoint/2010/main" val="3624231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E3BB4C-943C-46A4-BBF8-289EBDAD05F9}"/>
              </a:ext>
            </a:extLst>
          </p:cNvPr>
          <p:cNvSpPr>
            <a:spLocks noGrp="1"/>
          </p:cNvSpPr>
          <p:nvPr>
            <p:ph type="title"/>
          </p:nvPr>
        </p:nvSpPr>
        <p:spPr/>
        <p:txBody>
          <a:bodyPr/>
          <a:lstStyle/>
          <a:p>
            <a:r>
              <a:rPr lang="it-IT" b="1" dirty="0">
                <a:solidFill>
                  <a:srgbClr val="F6F604"/>
                </a:solidFill>
                <a:latin typeface="Cavolini" panose="03000502040302020204" pitchFamily="66" charset="0"/>
                <a:cs typeface="Cavolini" panose="03000502040302020204" pitchFamily="66" charset="0"/>
              </a:rPr>
              <a:t>Quali colori riescono a vedere?</a:t>
            </a:r>
          </a:p>
        </p:txBody>
      </p:sp>
      <p:sp>
        <p:nvSpPr>
          <p:cNvPr id="3" name="Segnaposto contenuto 2">
            <a:extLst>
              <a:ext uri="{FF2B5EF4-FFF2-40B4-BE49-F238E27FC236}">
                <a16:creationId xmlns:a16="http://schemas.microsoft.com/office/drawing/2014/main" id="{AFA9CBFA-6EB0-4C2A-A6A2-637B729EA42F}"/>
              </a:ext>
            </a:extLst>
          </p:cNvPr>
          <p:cNvSpPr>
            <a:spLocks noGrp="1"/>
          </p:cNvSpPr>
          <p:nvPr>
            <p:ph sz="half" idx="1"/>
          </p:nvPr>
        </p:nvSpPr>
        <p:spPr/>
        <p:txBody>
          <a:bodyPr/>
          <a:lstStyle/>
          <a:p>
            <a:pPr marL="0" indent="0">
              <a:buNone/>
            </a:pPr>
            <a:r>
              <a:rPr lang="it-IT" dirty="0">
                <a:latin typeface="Cavolini" panose="03000502040302020204" pitchFamily="66" charset="0"/>
                <a:cs typeface="Cavolini" panose="03000502040302020204" pitchFamily="66" charset="0"/>
              </a:rPr>
              <a:t>Le api vedono:</a:t>
            </a:r>
          </a:p>
          <a:p>
            <a:pPr>
              <a:buBlip>
                <a:blip r:embed="rId2">
                  <a:extLst>
                    <a:ext uri="{837473B0-CC2E-450A-ABE3-18F120FF3D39}">
                      <a1611:picAttrSrcUrl xmlns:a1611="http://schemas.microsoft.com/office/drawing/2016/11/main" r:id="rId3"/>
                    </a:ext>
                  </a:extLst>
                </a:blip>
              </a:buBlip>
            </a:pPr>
            <a:r>
              <a:rPr lang="it-IT" dirty="0">
                <a:latin typeface="Cavolini" panose="03000502040302020204" pitchFamily="66" charset="0"/>
                <a:cs typeface="Cavolini" panose="03000502040302020204" pitchFamily="66" charset="0"/>
              </a:rPr>
              <a:t>Il giallo, arancione, verde, giallastro</a:t>
            </a:r>
          </a:p>
          <a:p>
            <a:pPr>
              <a:buBlip>
                <a:blip r:embed="rId4">
                  <a:extLst>
                    <a:ext uri="{837473B0-CC2E-450A-ABE3-18F120FF3D39}">
                      <a1611:picAttrSrcUrl xmlns:a1611="http://schemas.microsoft.com/office/drawing/2016/11/main" r:id="rId5"/>
                    </a:ext>
                  </a:extLst>
                </a:blip>
              </a:buBlip>
            </a:pPr>
            <a:r>
              <a:rPr lang="it-IT" dirty="0">
                <a:latin typeface="Cavolini" panose="03000502040302020204" pitchFamily="66" charset="0"/>
                <a:cs typeface="Cavolini" panose="03000502040302020204" pitchFamily="66" charset="0"/>
              </a:rPr>
              <a:t>Il blu</a:t>
            </a:r>
          </a:p>
          <a:p>
            <a:pPr>
              <a:buBlip>
                <a:blip r:embed="rId6">
                  <a:extLst>
                    <a:ext uri="{837473B0-CC2E-450A-ABE3-18F120FF3D39}">
                      <a1611:picAttrSrcUrl xmlns:a1611="http://schemas.microsoft.com/office/drawing/2016/11/main" r:id="rId7"/>
                    </a:ext>
                  </a:extLst>
                </a:blip>
              </a:buBlip>
            </a:pPr>
            <a:r>
              <a:rPr lang="it-IT" dirty="0">
                <a:latin typeface="Cavolini" panose="03000502040302020204" pitchFamily="66" charset="0"/>
                <a:cs typeface="Cavolini" panose="03000502040302020204" pitchFamily="66" charset="0"/>
              </a:rPr>
              <a:t>Il verde bluastro</a:t>
            </a:r>
          </a:p>
          <a:p>
            <a:pPr>
              <a:buBlip>
                <a:blip r:embed="rId8">
                  <a:extLst>
                    <a:ext uri="{837473B0-CC2E-450A-ABE3-18F120FF3D39}">
                      <a1611:picAttrSrcUrl xmlns:a1611="http://schemas.microsoft.com/office/drawing/2016/11/main" r:id="rId9"/>
                    </a:ext>
                  </a:extLst>
                </a:blip>
              </a:buBlip>
            </a:pPr>
            <a:r>
              <a:rPr lang="it-IT" dirty="0">
                <a:latin typeface="Cavolini" panose="03000502040302020204" pitchFamily="66" charset="0"/>
                <a:cs typeface="Cavolini" panose="03000502040302020204" pitchFamily="66" charset="0"/>
              </a:rPr>
              <a:t>L’ultravioletto</a:t>
            </a:r>
          </a:p>
        </p:txBody>
      </p:sp>
      <p:sp>
        <p:nvSpPr>
          <p:cNvPr id="4" name="Segnaposto contenuto 3">
            <a:extLst>
              <a:ext uri="{FF2B5EF4-FFF2-40B4-BE49-F238E27FC236}">
                <a16:creationId xmlns:a16="http://schemas.microsoft.com/office/drawing/2014/main" id="{5D2E782E-073A-4F0F-966C-594DE4CD027B}"/>
              </a:ext>
            </a:extLst>
          </p:cNvPr>
          <p:cNvSpPr>
            <a:spLocks noGrp="1"/>
          </p:cNvSpPr>
          <p:nvPr>
            <p:ph sz="half" idx="2"/>
          </p:nvPr>
        </p:nvSpPr>
        <p:spPr/>
        <p:txBody>
          <a:bodyPr/>
          <a:lstStyle/>
          <a:p>
            <a:pPr marL="0" indent="0">
              <a:buNone/>
            </a:pPr>
            <a:r>
              <a:rPr lang="it-IT" dirty="0">
                <a:latin typeface="Cavolini" panose="03000502040302020204" pitchFamily="66" charset="0"/>
                <a:cs typeface="Cavolini" panose="03000502040302020204" pitchFamily="66" charset="0"/>
              </a:rPr>
              <a:t>Le api non vedono:</a:t>
            </a:r>
          </a:p>
          <a:p>
            <a:pPr>
              <a:buBlip>
                <a:blip r:embed="rId10">
                  <a:extLst>
                    <a:ext uri="{837473B0-CC2E-450A-ABE3-18F120FF3D39}">
                      <a1611:picAttrSrcUrl xmlns:a1611="http://schemas.microsoft.com/office/drawing/2016/11/main" r:id="rId11"/>
                    </a:ext>
                  </a:extLst>
                </a:blip>
              </a:buBlip>
            </a:pPr>
            <a:r>
              <a:rPr lang="it-IT" dirty="0">
                <a:latin typeface="Cavolini" panose="03000502040302020204" pitchFamily="66" charset="0"/>
                <a:cs typeface="Cavolini" panose="03000502040302020204" pitchFamily="66" charset="0"/>
              </a:rPr>
              <a:t>Il rosso</a:t>
            </a:r>
          </a:p>
        </p:txBody>
      </p:sp>
    </p:spTree>
    <p:extLst>
      <p:ext uri="{BB962C8B-B14F-4D97-AF65-F5344CB8AC3E}">
        <p14:creationId xmlns:p14="http://schemas.microsoft.com/office/powerpoint/2010/main" val="235052637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Segnaposto contenuto 6" descr="Immagine che contiene pianta, fiore&#10;&#10;Descrizione generata automaticamente">
            <a:extLst>
              <a:ext uri="{FF2B5EF4-FFF2-40B4-BE49-F238E27FC236}">
                <a16:creationId xmlns:a16="http://schemas.microsoft.com/office/drawing/2014/main" id="{AA25CDA1-92B8-432D-B31C-C1B11453ACB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7471" r="18661" b="-1"/>
          <a:stretch/>
        </p:blipFill>
        <p:spPr>
          <a:xfrm>
            <a:off x="5797543" y="10"/>
            <a:ext cx="6394152" cy="6857990"/>
          </a:xfrm>
          <a:prstGeom prst="rect">
            <a:avLst/>
          </a:prstGeom>
        </p:spPr>
      </p:pic>
      <p:pic>
        <p:nvPicPr>
          <p:cNvPr id="15" name="Picture 1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olo 1">
            <a:extLst>
              <a:ext uri="{FF2B5EF4-FFF2-40B4-BE49-F238E27FC236}">
                <a16:creationId xmlns:a16="http://schemas.microsoft.com/office/drawing/2014/main" id="{AE726C5F-FF52-4781-A9AA-7E17AE7573FC}"/>
              </a:ext>
            </a:extLst>
          </p:cNvPr>
          <p:cNvSpPr>
            <a:spLocks noGrp="1"/>
          </p:cNvSpPr>
          <p:nvPr>
            <p:ph type="title"/>
          </p:nvPr>
        </p:nvSpPr>
        <p:spPr>
          <a:xfrm>
            <a:off x="804998" y="798445"/>
            <a:ext cx="4803636" cy="1311664"/>
          </a:xfrm>
        </p:spPr>
        <p:txBody>
          <a:bodyPr>
            <a:normAutofit/>
          </a:bodyPr>
          <a:lstStyle/>
          <a:p>
            <a:r>
              <a:rPr lang="it-IT" b="1" dirty="0">
                <a:solidFill>
                  <a:srgbClr val="F6F604"/>
                </a:solidFill>
                <a:latin typeface="Cavolini" panose="03000502040302020204" pitchFamily="66" charset="0"/>
                <a:cs typeface="Cavolini" panose="03000502040302020204" pitchFamily="66" charset="0"/>
              </a:rPr>
              <a:t>Come comunicano?</a:t>
            </a:r>
          </a:p>
        </p:txBody>
      </p:sp>
      <p:sp>
        <p:nvSpPr>
          <p:cNvPr id="9" name="Segnaposto contenuto 8">
            <a:extLst>
              <a:ext uri="{FF2B5EF4-FFF2-40B4-BE49-F238E27FC236}">
                <a16:creationId xmlns:a16="http://schemas.microsoft.com/office/drawing/2014/main" id="{C971342A-C726-4974-8C84-F938CADE7758}"/>
              </a:ext>
            </a:extLst>
          </p:cNvPr>
          <p:cNvSpPr>
            <a:spLocks noGrp="1"/>
          </p:cNvSpPr>
          <p:nvPr>
            <p:ph idx="1"/>
          </p:nvPr>
        </p:nvSpPr>
        <p:spPr>
          <a:xfrm>
            <a:off x="804997" y="2272143"/>
            <a:ext cx="4706803" cy="3788830"/>
          </a:xfrm>
        </p:spPr>
        <p:txBody>
          <a:bodyPr anchor="ctr">
            <a:normAutofit/>
          </a:bodyPr>
          <a:lstStyle/>
          <a:p>
            <a:pPr marL="0" indent="0">
              <a:buNone/>
            </a:pPr>
            <a:r>
              <a:rPr lang="it-IT" dirty="0">
                <a:solidFill>
                  <a:srgbClr val="000000"/>
                </a:solidFill>
                <a:latin typeface="Cavolini" panose="03000502040302020204" pitchFamily="66" charset="0"/>
                <a:cs typeface="Cavolini" panose="03000502040302020204" pitchFamily="66" charset="0"/>
              </a:rPr>
              <a:t>Le api per comunicare e dire alle compagne dove ci sono i fiori con il nettare fanno dei balli. </a:t>
            </a:r>
          </a:p>
        </p:txBody>
      </p:sp>
    </p:spTree>
    <p:extLst>
      <p:ext uri="{BB962C8B-B14F-4D97-AF65-F5344CB8AC3E}">
        <p14:creationId xmlns:p14="http://schemas.microsoft.com/office/powerpoint/2010/main" val="386349143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945</TotalTime>
  <Words>529</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Calibri Light</vt:lpstr>
      <vt:lpstr>Cavolini</vt:lpstr>
      <vt:lpstr>Tema di Office</vt:lpstr>
      <vt:lpstr>Api sociali e api solitarie</vt:lpstr>
      <vt:lpstr>Oggi conosciamo 20.000 specie di api</vt:lpstr>
      <vt:lpstr>Api sociali o da miele</vt:lpstr>
      <vt:lpstr>Presentazione standard di PowerPoint</vt:lpstr>
      <vt:lpstr> Ape regina     Ape operaia      Fuco                </vt:lpstr>
      <vt:lpstr>Dove vivono?</vt:lpstr>
      <vt:lpstr>Cosa producono?</vt:lpstr>
      <vt:lpstr>Quali colori riescono a vedere?</vt:lpstr>
      <vt:lpstr>Come comunicano?</vt:lpstr>
      <vt:lpstr>Api solitarie</vt:lpstr>
      <vt:lpstr>Le api solitarie si dividono in:</vt:lpstr>
      <vt:lpstr>Quali sono le differenze fra l’ape e la vespa?</vt:lpstr>
      <vt:lpstr>Chi sono gli impollinatori?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Api sociali e api solitarie</dc:title>
  <dc:creator>Marco Bono</dc:creator>
  <cp:lastModifiedBy>Marco Bono</cp:lastModifiedBy>
  <cp:revision>44</cp:revision>
  <dcterms:created xsi:type="dcterms:W3CDTF">2021-04-01T07:50:05Z</dcterms:created>
  <dcterms:modified xsi:type="dcterms:W3CDTF">2021-04-03T17:19:06Z</dcterms:modified>
</cp:coreProperties>
</file>