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66" r:id="rId15"/>
    <p:sldId id="267" r:id="rId16"/>
    <p:sldId id="268" r:id="rId17"/>
  </p:sldIdLst>
  <p:sldSz cx="12192000" cy="6858000"/>
  <p:notesSz cx="6858000" cy="9144000"/>
  <p:embeddedFontLst>
    <p:embeddedFont>
      <p:font typeface="Arial Black" panose="020B0A04020102020204" pitchFamily="34" charset="0"/>
      <p:regular r:id="rId19"/>
      <p:bold r:id="rId20"/>
    </p:embeddedFont>
    <p:embeddedFont>
      <p:font typeface="Arial Narrow" panose="020B0606020202030204" pitchFamily="34" charset="0"/>
      <p:regular r:id="rId21"/>
      <p:bold r:id="rId22"/>
      <p:italic r:id="rId23"/>
      <p:boldItalic r:id="rId24"/>
    </p:embeddedFont>
    <p:embeddedFont>
      <p:font typeface="Arial Rounded MT Bold" panose="020F0704030504030204" pitchFamily="3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7sNC38WSj5tAf/xFl6oM+TAjB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119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0088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1579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bitimn.it/2021/02/21/area-7-bisogni-educativi-speciali-percorso-sostegno-al-sostegno-7-a-e-affondi-su-dimensioni-rilevanti-della-tema-7-b-7-c-7-d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dWH2c26FCxosrFto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5630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</a:pPr>
            <a:r>
              <a:rPr lang="it-IT" dirty="0">
                <a:latin typeface="Arial Black"/>
                <a:ea typeface="Arial Black"/>
                <a:cs typeface="Arial Black"/>
                <a:sym typeface="Arial Black"/>
              </a:rPr>
              <a:t>Emergenza Ucraina</a:t>
            </a:r>
            <a:br>
              <a:rPr lang="it-IT" dirty="0">
                <a:latin typeface="Arial Black"/>
                <a:ea typeface="Arial Black"/>
                <a:cs typeface="Arial Black"/>
                <a:sym typeface="Arial Black"/>
              </a:rPr>
            </a:br>
            <a:endParaRPr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5472332" y="3493941"/>
            <a:ext cx="5432474" cy="3256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800" b="1" dirty="0"/>
              <a:t>Accoglienza profughi</a:t>
            </a:r>
            <a:endParaRPr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000" dirty="0"/>
              <a:t>per approfondimenti   e aggiornamenti relativamente agli aspetti sanitari è possibile consultare il sito di ATS della Val Padana al link </a:t>
            </a:r>
            <a:r>
              <a:rPr lang="it-IT" sz="2000" u="sng" dirty="0">
                <a:solidFill>
                  <a:schemeClr val="hlink"/>
                </a:solidFill>
              </a:rPr>
              <a:t>https://www.ats-valpadana.it/emergenza-ucraina</a:t>
            </a:r>
            <a:endParaRPr sz="2000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1DCD2FC2-B5B1-40A6-804D-7F08795FE3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DF6053B-BA62-40E9-B6E8-E2F03AE1F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76" y="3596061"/>
            <a:ext cx="3717539" cy="260084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F09C821-B768-4708-9706-25525F6427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938" y="219793"/>
            <a:ext cx="1365228" cy="13432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9C5C3770-BA0C-4AED-9C48-7B3DB5296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119140"/>
              </p:ext>
            </p:extLst>
          </p:nvPr>
        </p:nvGraphicFramePr>
        <p:xfrm>
          <a:off x="5921044" y="159900"/>
          <a:ext cx="3589020" cy="1407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9020">
                  <a:extLst>
                    <a:ext uri="{9D8B030D-6E8A-4147-A177-3AD203B41FA5}">
                      <a16:colId xmlns:a16="http://schemas.microsoft.com/office/drawing/2014/main" val="2916532428"/>
                    </a:ext>
                  </a:extLst>
                </a:gridCol>
              </a:tblGrid>
              <a:tr h="1193715">
                <a:tc>
                  <a:txBody>
                    <a:bodyPr/>
                    <a:lstStyle/>
                    <a:p>
                      <a:pPr indent="-1270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</a:rPr>
                        <a:t>  </a:t>
                      </a:r>
                    </a:p>
                    <a:p>
                      <a:pPr indent="-1270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</a:rPr>
                        <a:t>      </a:t>
                      </a:r>
                      <a:r>
                        <a:rPr lang="it-IT" sz="1600" dirty="0">
                          <a:effectLst/>
                        </a:rPr>
                        <a:t>AMBITO TERRITORIALE 19</a:t>
                      </a:r>
                    </a:p>
                    <a:p>
                      <a:pPr indent="-1270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it-IT" sz="1600" kern="0" dirty="0">
                          <a:effectLst/>
                        </a:rPr>
                        <a:t>     AMBITO TERRITORIALE 20</a:t>
                      </a:r>
                    </a:p>
                    <a:p>
                      <a:pPr marL="1410970" indent="-635">
                        <a:spcBef>
                          <a:spcPts val="380"/>
                        </a:spcBef>
                        <a:tabLst>
                          <a:tab pos="5581015" algn="l"/>
                        </a:tabLst>
                      </a:pPr>
                      <a:r>
                        <a:rPr lang="it-IT" sz="1000" kern="0" dirty="0">
                          <a:effectLst/>
                        </a:rPr>
                        <a:t> </a:t>
                      </a:r>
                      <a:endParaRPr lang="it-IT" sz="1000" b="1" kern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93397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it-IT" b="1">
                <a:latin typeface="Arial Black"/>
                <a:ea typeface="Arial Black"/>
                <a:cs typeface="Arial Black"/>
                <a:sym typeface="Arial Black"/>
              </a:rPr>
              <a:t>La scuola per i profughi Ucraini</a:t>
            </a:r>
            <a:endParaRPr/>
          </a:p>
        </p:txBody>
      </p: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5005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b="1" dirty="0">
                <a:latin typeface="Arial Rounded"/>
                <a:ea typeface="Arial Rounded"/>
                <a:cs typeface="Arial Rounded"/>
                <a:sym typeface="Arial Rounded"/>
              </a:rPr>
              <a:t>SPRAR Enea, Comunità </a:t>
            </a:r>
            <a:r>
              <a:rPr lang="it-IT" b="1" dirty="0" err="1">
                <a:latin typeface="Arial Rounded"/>
                <a:ea typeface="Arial Rounded"/>
                <a:cs typeface="Arial Rounded"/>
                <a:sym typeface="Arial Rounded"/>
              </a:rPr>
              <a:t>Sant</a:t>
            </a:r>
            <a:r>
              <a:rPr lang="it-IT" b="1" dirty="0">
                <a:latin typeface="Arial Rounded"/>
                <a:ea typeface="Arial Rounded"/>
                <a:cs typeface="Arial Rounded"/>
                <a:sym typeface="Arial Rounded"/>
              </a:rPr>
              <a:t> Egidio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b="1" dirty="0">
                <a:latin typeface="Arial Rounded"/>
                <a:ea typeface="Arial Rounded"/>
                <a:cs typeface="Arial Rounded"/>
                <a:sym typeface="Arial Rounded"/>
              </a:rPr>
              <a:t>Avrebbero predisposto percorsi educativi didattici finalizzati a docenti, FS, referenti alfabetizzazione, referenti intercultura per attrezzare il personale nella risposta a questa emergenza particolare, sia dal punto di vista didattico-educativo, che della presa in carico del disagio psicologico e dei traumi di guerra.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b="1" dirty="0">
                <a:latin typeface="Arial Rounded"/>
                <a:ea typeface="Arial Rounded"/>
                <a:cs typeface="Arial Rounded"/>
                <a:sym typeface="Arial Rounded"/>
              </a:rPr>
              <a:t>Le colleghe Bartoli Luisa e Lucia scolaro in nome dei poli formativi proporranno alle istituzioni scolastiche un calendario di incontri.</a:t>
            </a: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b="1" dirty="0">
                <a:latin typeface="Arial Rounded"/>
                <a:ea typeface="Arial Rounded"/>
                <a:cs typeface="Arial Rounded"/>
                <a:sym typeface="Arial Rounded"/>
                <a:hlinkClick r:id="rId3"/>
              </a:rPr>
              <a:t>https://www.ambitimn.it/2021/02/21/area-7-bisogni-educativi-speciali-percorso-sostegno-al-sostegno-7-a-e-affondi-su-dimensioni-rilevanti-della-tema-7-b-7-c-7-d/</a:t>
            </a:r>
            <a:endParaRPr lang="it-IT" b="1" dirty="0"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 dirty="0"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"/>
          <p:cNvSpPr txBox="1">
            <a:spLocks noGrp="1"/>
          </p:cNvSpPr>
          <p:nvPr>
            <p:ph type="title"/>
          </p:nvPr>
        </p:nvSpPr>
        <p:spPr>
          <a:xfrm>
            <a:off x="838200" y="3791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it-IT" b="1" dirty="0">
                <a:latin typeface="Arial Black"/>
                <a:ea typeface="Arial Black"/>
                <a:cs typeface="Arial Black"/>
                <a:sym typeface="Arial Black"/>
              </a:rPr>
              <a:t> Emergenza ucraina –formazione docenti</a:t>
            </a:r>
            <a:endParaRPr dirty="0"/>
          </a:p>
        </p:txBody>
      </p: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557432" y="2127470"/>
            <a:ext cx="1107713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114300" indent="0" algn="just">
              <a:lnSpc>
                <a:spcPct val="150000"/>
              </a:lnSpc>
              <a:spcBef>
                <a:spcPts val="20"/>
              </a:spcBef>
              <a:buNone/>
            </a:pPr>
            <a:r>
              <a:rPr lang="it-IT" sz="2400" b="1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LABORATORI FORMATIVI a supporto delle Istituzioni scolastiche impegnate nell’accoglienza di bambini e ragazzi provenienti dall’Ucraina</a:t>
            </a:r>
          </a:p>
          <a:p>
            <a:pPr marL="114300" indent="0" algn="just">
              <a:lnSpc>
                <a:spcPct val="150000"/>
              </a:lnSpc>
              <a:spcBef>
                <a:spcPts val="20"/>
              </a:spcBef>
              <a:buNone/>
            </a:pPr>
            <a:endParaRPr lang="it-IT" sz="24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2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b="1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 </a:t>
            </a:r>
            <a:r>
              <a:rPr lang="it-IT" b="1" dirty="0">
                <a:solidFill>
                  <a:srgbClr val="0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PERCORSO PER TUTTI I DOCENTI INTERESSATI</a:t>
            </a:r>
            <a:endParaRPr lang="it-IT" dirty="0"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571500" lvl="1" indent="0" algn="just">
              <a:lnSpc>
                <a:spcPct val="150000"/>
              </a:lnSpc>
              <a:spcBef>
                <a:spcPts val="20"/>
              </a:spcBef>
              <a:buNone/>
            </a:pPr>
            <a:r>
              <a:rPr lang="it-IT" b="1" dirty="0">
                <a:solidFill>
                  <a:srgbClr val="0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		</a:t>
            </a:r>
            <a:r>
              <a:rPr lang="it-IT" dirty="0">
                <a:solidFill>
                  <a:srgbClr val="0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LINK ISCRIZIONI: </a:t>
            </a:r>
            <a:r>
              <a:rPr lang="it-IT" u="sng" dirty="0">
                <a:solidFill>
                  <a:srgbClr val="0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hlinkClick r:id="rId3"/>
              </a:rPr>
              <a:t>https://forms.gle/dWH2c26FCxosrFto8</a:t>
            </a:r>
            <a:endParaRPr lang="it-IT" u="sng" dirty="0">
              <a:solidFill>
                <a:srgbClr val="00000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it-IT" b="1" dirty="0">
                <a:latin typeface="Arial Rounded MT Bold" panose="020F0704030504030204" pitchFamily="34" charset="0"/>
                <a:sym typeface="Arial Rounded"/>
              </a:rPr>
              <a:t>PERCORSO PER DOCENTI ED EDUCATORI INTERESSATI A SVILUPPARE COMPETENZE DI    MEDIAZIONECULTURALE </a:t>
            </a:r>
            <a:r>
              <a:rPr lang="it-IT" b="1" dirty="0"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con particolare attenzione all’emergenza Ucraina </a:t>
            </a:r>
          </a:p>
          <a:p>
            <a:pPr marL="1028700" lvl="2" indent="0" algn="just">
              <a:lnSpc>
                <a:spcPct val="150000"/>
              </a:lnSpc>
              <a:spcBef>
                <a:spcPts val="20"/>
              </a:spcBef>
              <a:buNone/>
            </a:pPr>
            <a:r>
              <a:rPr lang="it-IT" sz="2400" b="1" dirty="0"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	</a:t>
            </a:r>
            <a:r>
              <a:rPr lang="it-IT" sz="2400" dirty="0"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LINK ISCRIZIONI: </a:t>
            </a:r>
            <a:r>
              <a:rPr lang="it-IT" sz="2400" dirty="0"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  <a:hlinkClick r:id="rId3"/>
              </a:rPr>
              <a:t>https://forms.gle/dWH2c26FCxosrFto8</a:t>
            </a:r>
            <a:endParaRPr lang="it-IT" sz="2400" dirty="0"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b="1" dirty="0"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51481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"/>
          <p:cNvSpPr txBox="1">
            <a:spLocks noGrp="1"/>
          </p:cNvSpPr>
          <p:nvPr>
            <p:ph type="title"/>
          </p:nvPr>
        </p:nvSpPr>
        <p:spPr>
          <a:xfrm>
            <a:off x="379828" y="379192"/>
            <a:ext cx="1142296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it-IT" b="1" dirty="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it-IT" sz="3600" b="1" dirty="0">
                <a:latin typeface="Arial Black"/>
                <a:ea typeface="Arial Black"/>
                <a:cs typeface="Arial Black"/>
                <a:sym typeface="Arial Black"/>
              </a:rPr>
              <a:t>Emergenza ucraina –formazione docenti</a:t>
            </a:r>
            <a:endParaRPr sz="3600" dirty="0"/>
          </a:p>
        </p:txBody>
      </p: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557432" y="2127470"/>
            <a:ext cx="1107713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algn="just">
              <a:lnSpc>
                <a:spcPct val="150000"/>
              </a:lnSpc>
              <a:spcBef>
                <a:spcPts val="20"/>
              </a:spcBef>
              <a:buNone/>
            </a:pPr>
            <a:r>
              <a:rPr lang="it-IT" sz="2400" b="1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endParaRPr lang="it-IT" sz="2400" dirty="0"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b="1" dirty="0"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4F05024-D96C-4D4D-89DC-5EA395912832}"/>
              </a:ext>
            </a:extLst>
          </p:cNvPr>
          <p:cNvSpPr txBox="1"/>
          <p:nvPr/>
        </p:nvSpPr>
        <p:spPr>
          <a:xfrm>
            <a:off x="557432" y="1471594"/>
            <a:ext cx="11245362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Percorso  per tutti docenti impegnati nell’accoglienza dei profughi ucraini</a:t>
            </a:r>
          </a:p>
          <a:p>
            <a:pPr algn="just"/>
            <a:endParaRPr lang="it-IT" sz="1600" b="1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it-IT" sz="16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ORE 17:00 – 25 marzo 2022, </a:t>
            </a:r>
            <a:r>
              <a:rPr lang="it-IT" sz="1600" b="1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 cura di SAI-ENEA Mantova e della Rete Intercultura</a:t>
            </a: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EMERGENZA UMANITARIA IN UCRAINA E ACCOGLIENZA A SCUOLA. Un kit di strumenti inclusivi</a:t>
            </a:r>
            <a:endParaRPr lang="it-IT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it-IT" sz="16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ORE 17:00 - 30 marzo 2022, </a:t>
            </a:r>
            <a:r>
              <a:rPr lang="it-IT" sz="1600" b="1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 cura della Comunità di S. Egidio</a:t>
            </a: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EMERGENZA UMANITARIA IN UCRAINA E ACCOGLIENZA A SCUOLA. Attenzioni pedagogiche e didattiche - 1</a:t>
            </a: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it-IT" sz="16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ORE 17:00 – 1 aprile 2022, </a:t>
            </a:r>
            <a:r>
              <a:rPr lang="it-IT" sz="1600" b="1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 cura di Progetto SAI-ENEA Mantova</a:t>
            </a: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LA PRESA IN CARICO PSICOLOGICA PER VITTIME DI MIGRAZIONI FORZATE E IN CONTESTI DI ACCOGLIENZA.  </a:t>
            </a: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it-IT" sz="16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ORE 17:00 - 6 aprile 2022,</a:t>
            </a:r>
            <a:r>
              <a:rPr lang="it-IT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it-IT" sz="1600" b="1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 cura della Comunità di S. Egidio</a:t>
            </a: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EMERGENZA UMANITARIA IN UCRAINA E ACCOGLIENZA A SCUOLA. Attenzioni pedagogiche e didattiche - 2</a:t>
            </a: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it-IT" sz="16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ORE 17:00 – 13 APRILE 2022, </a:t>
            </a:r>
            <a:r>
              <a:rPr lang="it-IT" sz="1600" b="1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 cura di Progetto SAI-ENEA Mantova e della Rete Intercultura</a:t>
            </a: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INTERCULTURA IN RETE. Una risorsa per educare alla cittadinanza planetaria</a:t>
            </a:r>
            <a:endParaRPr lang="it-IT" sz="16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it-IT" sz="1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ORE 17:00 - 6 aprile 2022,</a:t>
            </a:r>
            <a:r>
              <a:rPr lang="it-IT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it-IT" sz="1800" b="1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 cura della Comunità di S. Egidio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EMERGENZA UMANITARIA IN UCRAINA E ACCOGLIENZA A SCUOLA. Attenzioni pedagogiche e didattiche - 2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it-IT" sz="1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ORE 17:00 – 13 APRILE 2022, </a:t>
            </a:r>
            <a:r>
              <a:rPr lang="it-IT" sz="1800" b="1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 cura di Progetto SAI-ENEA Mantova e della Rete Intercultura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INTERCULTURA IN RETE. Una risorsa per educare alla cittadinanza planetaria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it-IT" sz="16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/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254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"/>
          <p:cNvSpPr txBox="1">
            <a:spLocks noGrp="1"/>
          </p:cNvSpPr>
          <p:nvPr>
            <p:ph type="title"/>
          </p:nvPr>
        </p:nvSpPr>
        <p:spPr>
          <a:xfrm>
            <a:off x="838200" y="3791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it-IT" b="1" dirty="0">
                <a:latin typeface="Arial Black"/>
                <a:ea typeface="Arial Black"/>
                <a:cs typeface="Arial Black"/>
                <a:sym typeface="Arial Black"/>
              </a:rPr>
              <a:t> Emergenza ucraina –formazione docenti</a:t>
            </a:r>
            <a:endParaRPr dirty="0"/>
          </a:p>
        </p:txBody>
      </p: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557432" y="2127470"/>
            <a:ext cx="1107713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algn="just">
              <a:lnSpc>
                <a:spcPct val="150000"/>
              </a:lnSpc>
              <a:spcBef>
                <a:spcPts val="20"/>
              </a:spcBef>
              <a:buNone/>
            </a:pPr>
            <a:r>
              <a:rPr lang="it-IT" sz="2400" b="1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endParaRPr lang="it-IT" sz="2400" dirty="0"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b="1" dirty="0"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4F05024-D96C-4D4D-89DC-5EA395912832}"/>
              </a:ext>
            </a:extLst>
          </p:cNvPr>
          <p:cNvSpPr txBox="1"/>
          <p:nvPr/>
        </p:nvSpPr>
        <p:spPr>
          <a:xfrm>
            <a:off x="557432" y="1839039"/>
            <a:ext cx="10515600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</a:pPr>
            <a:r>
              <a:rPr lang="it-IT" sz="1800" b="1" dirty="0">
                <a:latin typeface="Arial Rounded MT Bold" panose="020F0704030504030204" pitchFamily="34" charset="0"/>
                <a:sym typeface="Arial Rounded"/>
              </a:rPr>
              <a:t>PERCORSO PER DOCENTI ED EDUCATORI INTERESSATI A SVILUPPARE COMPETENZE DI    MEDIAZIONECULTURALE </a:t>
            </a:r>
            <a:r>
              <a:rPr lang="it-IT" sz="1800" b="1" dirty="0"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con particolare attenzione all’emergenza Ucraina </a:t>
            </a:r>
          </a:p>
          <a:p>
            <a:pPr algn="just"/>
            <a:r>
              <a:rPr lang="it-IT" sz="1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ORE 16:00 – 31 marzo 2022, </a:t>
            </a:r>
            <a:r>
              <a:rPr lang="it-IT" sz="1800" b="1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 cura della Direzione SAI ENEA Mantova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ACCOGLIENZA E ASILO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1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ORE 16:00 – 7 aprile 2022, </a:t>
            </a:r>
            <a:r>
              <a:rPr lang="it-IT" sz="1800" b="1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 cura del Referente Ambulatorio Migranti non iscritti al Servizio Sanitario Nazionale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SERVIZIO SOCIO-SANITARIO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1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ORE 16:00 – 14 aprile 2022, </a:t>
            </a:r>
            <a:r>
              <a:rPr lang="it-IT" sz="1800" b="1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 cura della tutor linguistica Italiano come L2 - Progetto SAI ENEA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SERVIZIO SOCIO-SOCIOEDUCATIVO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1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1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ORE 16:00 – 21 aprile 2022, </a:t>
            </a:r>
            <a:r>
              <a:rPr lang="it-IT" sz="1800" b="1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 cura della psicologa-psicoterapeuta transculturale - Progetto SAI ENEA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SOSTEGNO PSICOLOGICO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1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ORE 16:00 – 28 aprile 2022, </a:t>
            </a:r>
            <a:r>
              <a:rPr lang="it-IT" sz="1800" b="1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 cura della operatrice legale - Progetto SAI ENEA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SERVIZIO AMMINISTRATIVO-LEGALE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it-IT" sz="1600" b="1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it-IT" sz="16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78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/>
              <a:t> </a:t>
            </a:r>
            <a:r>
              <a:rPr lang="it-IT" b="1">
                <a:latin typeface="Arial Black"/>
                <a:ea typeface="Arial Black"/>
                <a:cs typeface="Arial Black"/>
                <a:sym typeface="Arial Black"/>
              </a:rPr>
              <a:t>Azioni del CPIA nei confronti degli studenti dai sedici anni in su</a:t>
            </a:r>
            <a:endParaRPr/>
          </a:p>
        </p:txBody>
      </p:sp>
      <p:sp>
        <p:nvSpPr>
          <p:cNvPr id="145" name="Google Shape;14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</a:pPr>
            <a:r>
              <a:rPr lang="it-IT" sz="3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IL CPIA presenta alcune possibilità </a:t>
            </a:r>
            <a:endParaRPr sz="36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Font typeface="Arial"/>
              <a:buAutoNum type="arabicPeriod"/>
            </a:pPr>
            <a:r>
              <a:rPr lang="it-IT" sz="3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it-IT" sz="3600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ossibilità di </a:t>
            </a:r>
            <a:r>
              <a:rPr lang="it-IT" sz="3600" b="1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inserire studenti nei corsi del PPD - scuola media </a:t>
            </a:r>
            <a:r>
              <a:rPr lang="it-IT" sz="360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nel caso di studenti con adeguata conoscenza dell'italiano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800"/>
              <a:buNone/>
            </a:pPr>
            <a:r>
              <a:rPr lang="it-IT" b="1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Il vincolo dell'età minima (16 anni) è inderogabile</a:t>
            </a: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/>
              <a:t>      </a:t>
            </a:r>
            <a:r>
              <a:rPr lang="it-IT" b="1">
                <a:latin typeface="Arial Black"/>
                <a:ea typeface="Arial Black"/>
                <a:cs typeface="Arial Black"/>
                <a:sym typeface="Arial Black"/>
              </a:rPr>
              <a:t>Azioni del CPIA nei confronti degli studenti dai sedici anni in su</a:t>
            </a:r>
            <a:endParaRPr/>
          </a:p>
        </p:txBody>
      </p:sp>
      <p:sp>
        <p:nvSpPr>
          <p:cNvPr id="151" name="Google Shape;15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8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None/>
            </a:pPr>
            <a:r>
              <a:rPr lang="it-IT" sz="32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2. P</a:t>
            </a:r>
            <a:r>
              <a:rPr lang="it-IT" sz="3200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ossibilità di </a:t>
            </a:r>
            <a:r>
              <a:rPr lang="it-IT" sz="3200" b="1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inserire studenti-esse nei corsi ordinari di alfabetizzazione di livello A1 - A2 </a:t>
            </a:r>
            <a:r>
              <a:rPr lang="it-IT" sz="3200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fino a un massimo di dieci studenti per ognuna delle sedi di funzionamento del </a:t>
            </a:r>
            <a:r>
              <a:rPr lang="it-IT" sz="3200" b="1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CPIA</a:t>
            </a:r>
            <a:r>
              <a:rPr lang="it-IT" sz="3200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ct val="100000"/>
              <a:buNone/>
            </a:pPr>
            <a:r>
              <a:rPr lang="it-IT" sz="3200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(Asola - Castegoffredo - Ostiglia- Viadana - Castiglione D/S - Sermide - Quistello Gazzuolo Suzzara Mantova) - i </a:t>
            </a:r>
            <a:r>
              <a:rPr lang="it-IT" sz="3200" b="1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corsi sono di 4 - 6 ore settimanali </a:t>
            </a:r>
            <a:r>
              <a:rPr lang="it-IT" sz="3200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e si concluderanno con la fine dell'anno scolastico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ct val="100000"/>
              <a:buNone/>
            </a:pPr>
            <a:r>
              <a:rPr lang="it-IT" b="1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Il vincolo dell'età minima (16 anni) è inderogabile</a:t>
            </a:r>
            <a:endParaRPr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it-IT" b="1">
                <a:latin typeface="Arial Black"/>
                <a:ea typeface="Arial Black"/>
                <a:cs typeface="Arial Black"/>
                <a:sym typeface="Arial Black"/>
              </a:rPr>
              <a:t>Azioni nei confronti degli adulti</a:t>
            </a:r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body" idx="1"/>
          </p:nvPr>
        </p:nvSpPr>
        <p:spPr>
          <a:xfrm>
            <a:off x="590900" y="1406775"/>
            <a:ext cx="11173500" cy="53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t-IT" sz="2400" b="1"/>
              <a:t>Alfabetizzazione</a:t>
            </a:r>
            <a:endParaRPr/>
          </a:p>
          <a:p>
            <a:pPr marL="0" lvl="0" indent="0" algn="ctr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000"/>
              <a:buNone/>
            </a:pPr>
            <a:r>
              <a:rPr lang="it-IT" sz="2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3.P</a:t>
            </a:r>
            <a:r>
              <a:rPr lang="it-IT" sz="2000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ossibilità di attivare in accordo con gli enti locali </a:t>
            </a:r>
            <a:r>
              <a:rPr lang="it-IT" sz="2000" b="1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corsi di alfabetizzazione nei comuni dove non sono presenti sedi del CPIA: corsi di alfabetizzazione di 80 o 100 ore (A2 e A1 rispettivamente);</a:t>
            </a:r>
            <a:r>
              <a:rPr lang="it-IT" sz="2000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lvl="0" indent="0" algn="ctr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000"/>
              <a:buNone/>
            </a:pPr>
            <a:r>
              <a:rPr lang="it-IT" sz="2000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 corsi devono avere da 12 a 20 studenti (nove devono completare il percorso).</a:t>
            </a:r>
            <a:endParaRPr/>
          </a:p>
          <a:p>
            <a:pPr marL="0" lvl="0" indent="0" algn="ctr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000"/>
              <a:buNone/>
            </a:pPr>
            <a:r>
              <a:rPr lang="it-IT" sz="2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it-IT" sz="2000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ali corsi potrebbero essere attivati anche nei comuni - sedi dove abbiamo già corsi e possono durare fino all'estate -agosto – settembre</a:t>
            </a:r>
            <a:endParaRPr/>
          </a:p>
          <a:p>
            <a:pPr marL="0" lvl="0" indent="0" algn="ctr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000"/>
              <a:buNone/>
            </a:pPr>
            <a:r>
              <a:rPr lang="it-IT" sz="2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Con le r</a:t>
            </a:r>
            <a:r>
              <a:rPr lang="it-IT" sz="2000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isorse economiche attualmente in possesso del CPIA c</a:t>
            </a:r>
            <a:r>
              <a:rPr lang="it-IT" sz="2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’è la possibilità di</a:t>
            </a:r>
            <a:r>
              <a:rPr lang="it-IT" sz="2000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attivare fino a 20 corsi  (fondi FAMI fondi asilo migrazione integrazione)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196949"/>
            <a:ext cx="10515600" cy="1493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/>
              <a:t>    </a:t>
            </a:r>
            <a:br>
              <a:rPr lang="it-IT"/>
            </a:br>
            <a:r>
              <a:rPr lang="it-IT"/>
              <a:t>  </a:t>
            </a:r>
            <a:r>
              <a:rPr lang="it-IT" sz="4900" b="1">
                <a:latin typeface="Arial Black"/>
                <a:ea typeface="Arial Black"/>
                <a:cs typeface="Arial Black"/>
                <a:sym typeface="Arial Black"/>
              </a:rPr>
              <a:t>Iscrizione scolastica minori profughi Ucraina</a:t>
            </a:r>
            <a:br>
              <a:rPr lang="it-IT" b="1"/>
            </a:br>
            <a:endParaRPr b="1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838200" y="1420837"/>
            <a:ext cx="10515600" cy="507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u="sng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u="sng"/>
              <a:t>si conferma che rimangono valide le norme vigenti per l’obbligo vaccinale</a:t>
            </a:r>
            <a:r>
              <a:rPr lang="it-IT"/>
              <a:t>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b="1"/>
              <a:t>Scuola infanzia e nidi</a:t>
            </a:r>
            <a:r>
              <a:rPr lang="it-IT"/>
              <a:t>: </a:t>
            </a:r>
            <a:r>
              <a:rPr lang="it-IT" b="1"/>
              <a:t>l’iscrizione è possibile UNICAMENTE dopo l’effettuazione delle vaccinazioni obbligatorie</a:t>
            </a:r>
            <a:r>
              <a:rPr lang="it-IT"/>
              <a:t> come per tutti gli alunni di questa fascia di età.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b="1"/>
              <a:t>Scuola Primaria e Secondaria</a:t>
            </a:r>
            <a:r>
              <a:rPr lang="it-IT"/>
              <a:t>: per l’iscrizione degli alunni di questa fascia d’età sono previste le vaccinazioni obbligatorie secondo la normativa vigente. </a:t>
            </a:r>
            <a:r>
              <a:rPr lang="it-IT" b="1"/>
              <a:t>In assenza di documentazione specifica, i ragazzi devono essere INVITATI ad effettuare una visita di prima accoglienza </a:t>
            </a:r>
            <a:r>
              <a:rPr lang="it-IT"/>
              <a:t>presso uno degli ambulatori dedicati, istituiti da ATS. 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838200" y="952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/>
              <a:t>      </a:t>
            </a:r>
            <a:r>
              <a:rPr lang="it-IT" b="1">
                <a:latin typeface="Arial Black"/>
                <a:ea typeface="Arial Black"/>
                <a:cs typeface="Arial Black"/>
                <a:sym typeface="Arial Black"/>
              </a:rPr>
              <a:t>Visita di prima accoglienza</a:t>
            </a:r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351700" y="1074350"/>
            <a:ext cx="11436900" cy="56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b="1" dirty="0"/>
              <a:t> </a:t>
            </a:r>
            <a:endParaRPr dirty="0"/>
          </a:p>
          <a:p>
            <a:pPr marL="0" lvl="0" indent="0" algn="l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8000" b="1" dirty="0"/>
              <a:t>Tutte le persone provenienti dall’Ucraina, minori inclusi, sono invitate ad effettuare una visita di prima accoglienza</a:t>
            </a:r>
            <a:r>
              <a:rPr lang="it-IT" sz="8000" dirty="0"/>
              <a:t> presso uno degli ambulatori dedicati, istituiti da ATS della Val Padana in collaborazione con le ASST. </a:t>
            </a:r>
            <a:endParaRPr dirty="0"/>
          </a:p>
          <a:p>
            <a:pPr marL="0" lvl="0" indent="0" algn="l" rtl="0">
              <a:lnSpc>
                <a:spcPct val="16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8000" dirty="0"/>
              <a:t>L’accesso alle visite è programmato da ATS prioritariamente in raccordo con le Prefetture, le Questure ed i Comuni; vengono comunque garantite le visite in autopresentazione.</a:t>
            </a:r>
            <a:endParaRPr dirty="0"/>
          </a:p>
          <a:p>
            <a:pPr marL="0" lvl="0" indent="0" algn="l" rtl="0">
              <a:lnSpc>
                <a:spcPct val="16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8000" b="1" dirty="0"/>
              <a:t>In occasione della visita verranno eseguiti un tampone antigenico </a:t>
            </a:r>
            <a:r>
              <a:rPr lang="it-IT" sz="8000" dirty="0"/>
              <a:t>ed una </a:t>
            </a:r>
            <a:r>
              <a:rPr lang="it-IT" sz="8000" b="1" dirty="0"/>
              <a:t>valutazione delle condizioni generali di salute con anamnesi vaccinale</a:t>
            </a:r>
            <a:r>
              <a:rPr lang="it-IT" sz="8000" dirty="0"/>
              <a:t>; ove indicato, verranno offerte la vaccinazione anti Covid-19 e quelle previste per l’infanzia e per l’età adulta. </a:t>
            </a:r>
            <a:endParaRPr sz="8000" dirty="0"/>
          </a:p>
          <a:p>
            <a:pPr marL="0" lvl="0" indent="0" algn="l" rtl="0">
              <a:lnSpc>
                <a:spcPct val="16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8000" dirty="0"/>
              <a:t>Verrà inoltre rilasciato il Codice STP (Straniero Temporaneamente Presente) per usufruire delle prescrizioni farmaceutiche e specialistiche</a:t>
            </a:r>
            <a:endParaRPr dirty="0"/>
          </a:p>
          <a:p>
            <a:pPr marL="0" lvl="0" indent="0" algn="l" rtl="0">
              <a:lnSpc>
                <a:spcPct val="16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8000" dirty="0"/>
              <a:t>Vengono comunque garantite le </a:t>
            </a:r>
            <a:r>
              <a:rPr lang="it-IT" sz="8000" b="1" dirty="0"/>
              <a:t>visite in autopresentazione</a:t>
            </a:r>
            <a:r>
              <a:rPr lang="it-IT" sz="8000" dirty="0"/>
              <a:t>.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506437" y="365125"/>
            <a:ext cx="1111347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it-IT" b="1">
                <a:latin typeface="Arial Black"/>
                <a:ea typeface="Arial Black"/>
                <a:cs typeface="Arial Black"/>
                <a:sym typeface="Arial Black"/>
              </a:rPr>
              <a:t>Prestazioni sanitarie e prescrizioni di farmaci</a:t>
            </a:r>
            <a:endParaRPr/>
          </a:p>
        </p:txBody>
      </p:sp>
      <p:sp>
        <p:nvSpPr>
          <p:cNvPr id="103" name="Google Shape;10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it-IT"/>
              <a:t>I bambini e i ragazzi provenienti dall’Ucraina hanno </a:t>
            </a:r>
            <a:r>
              <a:rPr lang="it-IT" b="1"/>
              <a:t>diritto immediato alla tessera sanitaria e alla scelta di un medico pediatra</a:t>
            </a:r>
            <a:r>
              <a:rPr lang="it-IT"/>
              <a:t>, di un codice provvisorio STP (Straniero Temporaneamente Presente) che dà loro il </a:t>
            </a:r>
            <a:r>
              <a:rPr lang="it-IT" b="1"/>
              <a:t>diritto di accedere alle prestazioni e prescrizioni di farmaci a carico del SSR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it-IT" b="1"/>
              <a:t>Ad ogni cittadino straniero, verrà rilasciato il codice STP (Straniero Temporaneamente Presente), </a:t>
            </a:r>
            <a:r>
              <a:rPr lang="it-IT"/>
              <a:t>necessario per ottenere prestazioni sanitarie e prescrizioni, anche di farmaci, a carico del Servizio Sanitario Regionale. 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it-IT"/>
              <a:t>Il codice STP è rilasciato dalle ASST anche presso gli Sportelli dedicati o in occasione della visita di prima accoglienza.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393895" y="365125"/>
            <a:ext cx="115214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/>
              <a:t>      </a:t>
            </a:r>
            <a:r>
              <a:rPr lang="it-IT" sz="3800" b="1">
                <a:latin typeface="Arial Black"/>
                <a:ea typeface="Arial Black"/>
                <a:cs typeface="Arial Black"/>
                <a:sym typeface="Arial Black"/>
              </a:rPr>
              <a:t>Emergenza Covid – emergenza Ucraina</a:t>
            </a:r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body" idx="1"/>
          </p:nvPr>
        </p:nvSpPr>
        <p:spPr>
          <a:xfrm>
            <a:off x="492369" y="1420837"/>
            <a:ext cx="11183816" cy="507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b="1"/>
              <a:t> 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3400" b="1"/>
              <a:t>Per tutti i soggetti in arrivo dall’Ucraina è obbligatorio effettuare un tampone nasofaringeo per SARS-CoV-2 entro 48 ore dall’ingresso in Italia</a:t>
            </a:r>
            <a:r>
              <a:rPr lang="it-IT" sz="3400"/>
              <a:t>; 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il test è eseguibile presso un Punto Tamponi delle ASST, negli orari indicati sul sito dell’ATS della Val Padana 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it-IT"/>
              <a:t>Se </a:t>
            </a:r>
            <a:r>
              <a:rPr lang="it-IT" b="1"/>
              <a:t>l’esito del tampone è negativo</a:t>
            </a:r>
            <a:r>
              <a:rPr lang="it-IT"/>
              <a:t>, per le persone di </a:t>
            </a:r>
            <a:r>
              <a:rPr lang="it-IT" b="1"/>
              <a:t>età maggiore a 6 anni</a:t>
            </a:r>
            <a:r>
              <a:rPr lang="it-IT"/>
              <a:t>, è comunque </a:t>
            </a:r>
            <a:r>
              <a:rPr lang="it-IT" b="1"/>
              <a:t>obbligatorio indossare per 5 giorni le mascherine FFP2</a:t>
            </a:r>
            <a:r>
              <a:rPr lang="it-IT"/>
              <a:t>, fornita al momento dell’esecuzione del test. 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it-IT"/>
              <a:t>Se l’</a:t>
            </a:r>
            <a:r>
              <a:rPr lang="it-IT" b="1"/>
              <a:t>esito del tampone è positivo </a:t>
            </a:r>
            <a:r>
              <a:rPr lang="it-IT"/>
              <a:t>si applica </a:t>
            </a:r>
            <a:r>
              <a:rPr lang="it-IT" b="1"/>
              <a:t>l’isolamento obbligatorio </a:t>
            </a:r>
            <a:r>
              <a:rPr lang="it-IT"/>
              <a:t>e la persona verrà presa in carico dalla Sorveglianza Sanitaria di ATS della Val Padana.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it-IT"/>
              <a:t>La vaccinazione anti SARS-CoV2/Covid-19 è raccomandata per bambini e ragazzi a partire dai 5 anni di età non vaccinati o non in possesso di documentazione attestante l’avvenuta vaccinazione.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it-IT" sz="3600" b="1">
                <a:latin typeface="Arial Black"/>
                <a:ea typeface="Arial Black"/>
                <a:cs typeface="Arial Black"/>
                <a:sym typeface="Arial Black"/>
              </a:rPr>
              <a:t>Rapporti con gli Enti i Comuni e i COC</a:t>
            </a:r>
            <a:endParaRPr/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838200" y="1898025"/>
            <a:ext cx="10299600" cy="48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 sz="3200" b="1" u="sng">
                <a:latin typeface="Arial Rounded"/>
                <a:ea typeface="Arial Rounded"/>
                <a:cs typeface="Arial Rounded"/>
                <a:sym typeface="Arial Rounded"/>
              </a:rPr>
              <a:t>A livello provinciale è istituito il CRO, cabina di regia organizzativa di emergenza profughi Ucraini</a:t>
            </a:r>
            <a:r>
              <a:rPr lang="it-IT" sz="3200" b="1">
                <a:latin typeface="Arial Rounded"/>
                <a:ea typeface="Arial Rounded"/>
                <a:cs typeface="Arial Rounded"/>
                <a:sym typeface="Arial Rounded"/>
              </a:rPr>
              <a:t>, attualmente composta da Prefetto, Provincia, Comune di Mantova, ATS, ASST, Questura, Vigili del fuoco, Caritas, Croce Rossa, Consorzi sociali provinciali.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it-IT" sz="3600" b="1">
                <a:latin typeface="Arial Black"/>
                <a:ea typeface="Arial Black"/>
                <a:cs typeface="Arial Black"/>
                <a:sym typeface="Arial Black"/>
              </a:rPr>
              <a:t>Rapporti con gli Enti i Comuni e i COC</a:t>
            </a:r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1"/>
          </p:nvPr>
        </p:nvSpPr>
        <p:spPr>
          <a:xfrm>
            <a:off x="225083" y="1336431"/>
            <a:ext cx="11760591" cy="5373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it-IT" sz="2200" b="1">
                <a:latin typeface="Arial Rounded"/>
                <a:ea typeface="Arial Rounded"/>
                <a:cs typeface="Arial Rounded"/>
                <a:sym typeface="Arial Rounded"/>
              </a:rPr>
              <a:t>Conviene promuovere accordi e confronti diretti con l’Amministrazione, gli assistenti sociali e i COC per verificare che la procedura prevista per l’accoglienza degli studenti profughi dall’Ucraina siano rispettate.</a:t>
            </a:r>
            <a:endParaRPr/>
          </a:p>
          <a:p>
            <a:pPr marL="228600" lvl="0" indent="-228600" algn="l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it-IT" sz="2200" b="1">
                <a:latin typeface="Arial Rounded"/>
                <a:ea typeface="Arial Rounded"/>
                <a:cs typeface="Arial Rounded"/>
                <a:sym typeface="Arial Rounded"/>
              </a:rPr>
              <a:t>Alcuni comuni si sono organizzati in rete, Consorzi sociali provinciali, per supportare  anche questa emergenza Ucraina. Anche questi possono essere ottimi interlocutori.</a:t>
            </a:r>
            <a:endParaRPr/>
          </a:p>
          <a:p>
            <a:pPr marL="228600" lvl="0" indent="-228600" algn="l" rtl="0">
              <a:lnSpc>
                <a:spcPct val="17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it-IT" sz="2200" b="1">
                <a:latin typeface="Arial Rounded"/>
                <a:ea typeface="Arial Rounded"/>
                <a:cs typeface="Arial Rounded"/>
                <a:sym typeface="Arial Rounded"/>
              </a:rPr>
              <a:t>Al fine di verificare che siano stati attivati gli adempimenti minimi, di cui si parlava sopra, è possibile chiedere di visione il codice STP</a:t>
            </a:r>
            <a:r>
              <a:rPr lang="it-IT" sz="2200" b="1">
                <a:highlight>
                  <a:schemeClr val="lt1"/>
                </a:highlight>
                <a:latin typeface="Arial Rounded"/>
                <a:ea typeface="Arial Rounded"/>
                <a:cs typeface="Arial Rounded"/>
                <a:sym typeface="Arial Rounded"/>
              </a:rPr>
              <a:t>  rilasciato presso gli sportelli ASST, o raccordarsi con i servizi sociali istituiti presso gli Enti Locali</a:t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it-IT" b="1">
                <a:latin typeface="Arial Black"/>
                <a:ea typeface="Arial Black"/>
                <a:cs typeface="Arial Black"/>
                <a:sym typeface="Arial Black"/>
              </a:rPr>
              <a:t>La scuola per i profughi Ucraini</a:t>
            </a:r>
            <a:endParaRPr/>
          </a:p>
        </p:txBody>
      </p:sp>
      <p:sp>
        <p:nvSpPr>
          <p:cNvPr id="127" name="Google Shape;127;p8"/>
          <p:cNvSpPr txBox="1">
            <a:spLocks noGrp="1"/>
          </p:cNvSpPr>
          <p:nvPr>
            <p:ph type="body" idx="1"/>
          </p:nvPr>
        </p:nvSpPr>
        <p:spPr>
          <a:xfrm>
            <a:off x="838200" y="1697673"/>
            <a:ext cx="10515600" cy="4795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it-IT" b="1">
                <a:latin typeface="Arial Rounded"/>
                <a:ea typeface="Arial Rounded"/>
                <a:cs typeface="Arial Rounded"/>
                <a:sym typeface="Arial Rounded"/>
              </a:rPr>
              <a:t>L’offerta formativa nei confronti degli studenti profughi dell’Ucraina deve essere caratterizzata da un significativo grado di flessibilità.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it-IT" b="1">
                <a:latin typeface="Arial Rounded"/>
                <a:ea typeface="Arial Rounded"/>
                <a:cs typeface="Arial Rounded"/>
                <a:sym typeface="Arial Rounded"/>
              </a:rPr>
              <a:t>Si sottolinea altresì la possibilità, per questi studenti, di continuare  a frequentare o interfacciarsi da remoto con la scuola d’origine. Si invita quindi a </a:t>
            </a:r>
            <a:endParaRPr/>
          </a:p>
          <a:p>
            <a:pPr marL="685800" lvl="1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it-IT" b="1">
                <a:latin typeface="Arial Rounded"/>
                <a:ea typeface="Arial Rounded"/>
                <a:cs typeface="Arial Rounded"/>
                <a:sym typeface="Arial Rounded"/>
              </a:rPr>
              <a:t>promuovere,  PSP (piani di studio personalizzati) specifici, che prevedano questa possibilità.</a:t>
            </a:r>
            <a:endParaRPr b="1"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685800" lvl="1" indent="-24384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it-IT" b="1">
                <a:latin typeface="Arial Rounded"/>
                <a:ea typeface="Arial Rounded"/>
                <a:cs typeface="Arial Rounded"/>
                <a:sym typeface="Arial Rounded"/>
              </a:rPr>
              <a:t>promuovere questi raccordi, facendo in modo che questi collegamenti si accordino con la frequenza scolastica.</a:t>
            </a:r>
            <a:endParaRPr b="1"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it-IT" b="1">
                <a:latin typeface="Arial Black"/>
                <a:ea typeface="Arial Black"/>
                <a:cs typeface="Arial Black"/>
                <a:sym typeface="Arial Black"/>
              </a:rPr>
              <a:t>La scuola per i profughi Ucraini</a:t>
            </a:r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1"/>
          </p:nvPr>
        </p:nvSpPr>
        <p:spPr>
          <a:xfrm>
            <a:off x="838200" y="1697673"/>
            <a:ext cx="10515600" cy="4795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b="1">
                <a:latin typeface="Arial Rounded"/>
                <a:ea typeface="Arial Rounded"/>
                <a:cs typeface="Arial Rounded"/>
                <a:sym typeface="Arial Rounded"/>
              </a:rPr>
              <a:t>Occorre pensare a percorsi scolastici integrati:</a:t>
            </a:r>
            <a:endParaRPr b="1"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685800" lvl="1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it-IT" b="1">
                <a:latin typeface="Arial Rounded"/>
                <a:ea typeface="Arial Rounded"/>
                <a:cs typeface="Arial Rounded"/>
                <a:sym typeface="Arial Rounded"/>
              </a:rPr>
              <a:t>di supporto psicologico </a:t>
            </a:r>
            <a:endParaRPr/>
          </a:p>
          <a:p>
            <a:pPr marL="685800" lvl="1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it-IT" b="1">
                <a:latin typeface="Arial Rounded"/>
                <a:ea typeface="Arial Rounded"/>
                <a:cs typeface="Arial Rounded"/>
                <a:sym typeface="Arial Rounded"/>
              </a:rPr>
              <a:t>di condivisione fra vittime di questa emergenza</a:t>
            </a:r>
            <a:endParaRPr/>
          </a:p>
          <a:p>
            <a:pPr marL="685800" lvl="1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it-IT" b="1">
                <a:latin typeface="Arial Rounded"/>
                <a:ea typeface="Arial Rounded"/>
                <a:cs typeface="Arial Rounded"/>
                <a:sym typeface="Arial Rounded"/>
              </a:rPr>
              <a:t>di alfabetizzazione </a:t>
            </a:r>
            <a:endParaRPr/>
          </a:p>
          <a:p>
            <a:pPr marL="685800" lvl="1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it-IT" b="1">
                <a:latin typeface="Arial Rounded"/>
                <a:ea typeface="Arial Rounded"/>
                <a:cs typeface="Arial Rounded"/>
                <a:sym typeface="Arial Rounded"/>
              </a:rPr>
              <a:t>di istruzione.</a:t>
            </a:r>
            <a:endParaRPr/>
          </a:p>
          <a:p>
            <a:pPr marL="457200" lvl="1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b="1">
                <a:latin typeface="Arial Rounded"/>
                <a:ea typeface="Arial Rounded"/>
                <a:cs typeface="Arial Rounded"/>
                <a:sym typeface="Arial Rounded"/>
              </a:rPr>
              <a:t>E’ importante che la scuola possa contare su psico-terapisti adeguati sia dal punto di vista dell’obiettivo che della conoscenza linguistica, oltre che di mediatori linguistici/culturali.</a:t>
            </a:r>
            <a:endParaRPr/>
          </a:p>
          <a:p>
            <a:pPr marL="457200" lvl="1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1585</Words>
  <Application>Microsoft Office PowerPoint</Application>
  <PresentationFormat>Widescreen</PresentationFormat>
  <Paragraphs>112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4" baseType="lpstr">
      <vt:lpstr>Arial Rounded MT Bold</vt:lpstr>
      <vt:lpstr>Times New Roman</vt:lpstr>
      <vt:lpstr>Arial Black</vt:lpstr>
      <vt:lpstr>Arial Rounded</vt:lpstr>
      <vt:lpstr>Calibri</vt:lpstr>
      <vt:lpstr>Arial Narrow</vt:lpstr>
      <vt:lpstr>Arial</vt:lpstr>
      <vt:lpstr>Tema di Office</vt:lpstr>
      <vt:lpstr>Emergenza Ucraina </vt:lpstr>
      <vt:lpstr>       Iscrizione scolastica minori profughi Ucraina </vt:lpstr>
      <vt:lpstr>      Visita di prima accoglienza</vt:lpstr>
      <vt:lpstr>Prestazioni sanitarie e prescrizioni di farmaci</vt:lpstr>
      <vt:lpstr>      Emergenza Covid – emergenza Ucraina</vt:lpstr>
      <vt:lpstr>Rapporti con gli Enti i Comuni e i COC</vt:lpstr>
      <vt:lpstr>Rapporti con gli Enti i Comuni e i COC</vt:lpstr>
      <vt:lpstr>La scuola per i profughi Ucraini</vt:lpstr>
      <vt:lpstr>La scuola per i profughi Ucraini</vt:lpstr>
      <vt:lpstr>La scuola per i profughi Ucraini</vt:lpstr>
      <vt:lpstr> Emergenza ucraina –formazione docenti</vt:lpstr>
      <vt:lpstr> Emergenza ucraina –formazione docenti</vt:lpstr>
      <vt:lpstr> Emergenza ucraina –formazione docenti</vt:lpstr>
      <vt:lpstr> Azioni del CPIA nei confronti degli studenti dai sedici anni in su</vt:lpstr>
      <vt:lpstr>      Azioni del CPIA nei confronti degli studenti dai sedici anni in su</vt:lpstr>
      <vt:lpstr>Azioni nei confronti degli adulti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Emergenza Ucraina </dc:title>
  <dc:creator>Eria Sogliani</dc:creator>
  <cp:lastModifiedBy>Eria Sogliani</cp:lastModifiedBy>
  <cp:revision>8</cp:revision>
  <dcterms:created xsi:type="dcterms:W3CDTF">2022-03-16T17:54:13Z</dcterms:created>
  <dcterms:modified xsi:type="dcterms:W3CDTF">2022-03-21T15:13:19Z</dcterms:modified>
</cp:coreProperties>
</file>