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Courgette"/>
      <p:regular r:id="rId15"/>
    </p:embeddedFont>
    <p:embeddedFont>
      <p:font typeface="Bodoni"/>
      <p:regular r:id="rId16"/>
      <p:bold r:id="rId17"/>
      <p:italic r:id="rId18"/>
      <p:boldItalic r:id="rId19"/>
    </p:embeddedFon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RqQuCpKd4BtpsxO00e08V87iB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4E4870-B781-47C6-990D-2B06DCC71503}">
  <a:tblStyle styleId="{1E4E4870-B781-47C6-990D-2B06DCC7150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6E8"/>
          </a:solidFill>
        </a:fill>
      </a:tcStyle>
    </a:wholeTbl>
    <a:band1H>
      <a:tcTxStyle/>
      <a:tcStyle>
        <a:fill>
          <a:solidFill>
            <a:srgbClr val="DDEDCE"/>
          </a:solidFill>
        </a:fill>
      </a:tcStyle>
    </a:band1H>
    <a:band2H>
      <a:tcTxStyle/>
    </a:band2H>
    <a:band1V>
      <a:tcTxStyle/>
      <a:tcStyle>
        <a:fill>
          <a:solidFill>
            <a:srgbClr val="DDEDCE"/>
          </a:solidFill>
        </a:fill>
      </a:tcStyle>
    </a:band1V>
    <a:band2V>
      <a:tcTxStyle/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Gill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urgette-regular.fntdata"/><Relationship Id="rId14" Type="http://schemas.openxmlformats.org/officeDocument/2006/relationships/slide" Target="slides/slide9.xml"/><Relationship Id="rId17" Type="http://schemas.openxmlformats.org/officeDocument/2006/relationships/font" Target="fonts/Bodoni-bold.fntdata"/><Relationship Id="rId16" Type="http://schemas.openxmlformats.org/officeDocument/2006/relationships/font" Target="fonts/Bodoni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odoni-boldItalic.fntdata"/><Relationship Id="rId6" Type="http://schemas.openxmlformats.org/officeDocument/2006/relationships/slide" Target="slides/slide1.xml"/><Relationship Id="rId18" Type="http://schemas.openxmlformats.org/officeDocument/2006/relationships/font" Target="fonts/Bodoni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1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1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11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1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1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11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11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11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11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1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11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11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11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11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1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1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1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11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11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1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11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1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11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11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11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1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1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11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1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11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0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22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it-IT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it-IT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">
  <p:cSld name="3 colonn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4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24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24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24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24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24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immagine">
  <p:cSld name="3 colonne immagin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25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08" name="Google Shape;208;p25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25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25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1" name="Google Shape;211;p25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25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25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4" name="Google Shape;214;p25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6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4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9" name="Google Shape;129;p14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6" name="Google Shape;136;p15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8" name="Google Shape;138;p15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9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1" name="Google Shape;161;p19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0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0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0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0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0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0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0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0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0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0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10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0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0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10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10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0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0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0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10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10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0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10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0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0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0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0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0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0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0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10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0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0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0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10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0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10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0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0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0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0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1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cceresara.edu.it/prevenzione-e-contrasto-al-bullismo-cyberbullismo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/>
          <p:nvPr>
            <p:ph type="ctrTitle"/>
          </p:nvPr>
        </p:nvSpPr>
        <p:spPr>
          <a:xfrm>
            <a:off x="3499308" y="579612"/>
            <a:ext cx="8910484" cy="9507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it-IT"/>
              <a:t>CONOSCERLI PER DIFENDERSI</a:t>
            </a:r>
            <a:endParaRPr/>
          </a:p>
        </p:txBody>
      </p:sp>
      <p:sp>
        <p:nvSpPr>
          <p:cNvPr id="235" name="Google Shape;235;p1"/>
          <p:cNvSpPr txBox="1"/>
          <p:nvPr>
            <p:ph idx="1" type="subTitle"/>
          </p:nvPr>
        </p:nvSpPr>
        <p:spPr>
          <a:xfrm>
            <a:off x="3499308" y="-12535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E3554"/>
              </a:buClr>
              <a:buSzPts val="6750"/>
              <a:buNone/>
            </a:pPr>
            <a:r>
              <a:rPr lang="it-IT" sz="5400">
                <a:solidFill>
                  <a:srgbClr val="0E3554"/>
                </a:solidFill>
              </a:rPr>
              <a:t>BULLISMO E CYBERBULLISMO:</a:t>
            </a:r>
            <a:endParaRPr/>
          </a:p>
        </p:txBody>
      </p:sp>
      <p:pic>
        <p:nvPicPr>
          <p:cNvPr id="236" name="Google Shape;23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63100">
            <a:off x="2844728" y="1566269"/>
            <a:ext cx="4758248" cy="509063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"/>
          <p:cNvSpPr txBox="1"/>
          <p:nvPr/>
        </p:nvSpPr>
        <p:spPr>
          <a:xfrm>
            <a:off x="8345472" y="4435522"/>
            <a:ext cx="337113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«Nessuno può farti sentire inferiore senza il tuo consenso»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Eleanor Roosevelt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/>
          <p:nvPr>
            <p:ph type="title"/>
          </p:nvPr>
        </p:nvSpPr>
        <p:spPr>
          <a:xfrm>
            <a:off x="1230262" y="522654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Twentieth Century"/>
              <a:buNone/>
            </a:pPr>
            <a:r>
              <a:rPr lang="it-IT" sz="6000">
                <a:solidFill>
                  <a:srgbClr val="F2F2F2"/>
                </a:solidFill>
              </a:rPr>
              <a:t>BULLISMO </a:t>
            </a:r>
            <a:endParaRPr sz="6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it-IT" sz="3200"/>
              <a:t>Forma di prevaricazione, singola o di gruppo;</a:t>
            </a:r>
            <a:endParaRPr/>
          </a:p>
          <a:p>
            <a:pPr indent="-254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it-IT" sz="3200"/>
              <a:t>Esercitata in forma continuativa nei confronti di una vittima predestinata;</a:t>
            </a:r>
            <a:endParaRPr/>
          </a:p>
          <a:p>
            <a:pPr indent="-254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lang="it-IT" sz="3200"/>
              <a:t>Non fa riferimento ad un singolo comportamento aggressivo ma ad una vera e propria </a:t>
            </a:r>
            <a:r>
              <a:rPr b="1" lang="it-IT" sz="3200">
                <a:solidFill>
                  <a:schemeClr val="dk1"/>
                </a:solidFill>
                <a:highlight>
                  <a:srgbClr val="FFFF00"/>
                </a:highlight>
              </a:rPr>
              <a:t>esperienza persecutoria</a:t>
            </a:r>
            <a:endParaRPr/>
          </a:p>
        </p:txBody>
      </p:sp>
      <p:sp>
        <p:nvSpPr>
          <p:cNvPr id="244" name="Google Shape;244;p2"/>
          <p:cNvSpPr txBox="1"/>
          <p:nvPr/>
        </p:nvSpPr>
        <p:spPr>
          <a:xfrm>
            <a:off x="1666569" y="1561525"/>
            <a:ext cx="3134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96580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definizione -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"/>
          <p:cNvSpPr txBox="1"/>
          <p:nvPr>
            <p:ph idx="1" type="body"/>
          </p:nvPr>
        </p:nvSpPr>
        <p:spPr>
          <a:xfrm>
            <a:off x="1333141" y="248810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b="1" lang="it-IT" sz="4000"/>
              <a:t>BULLISMO: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b="1" lang="it-IT"/>
              <a:t>ABUSO DI POTERE PREMEDITATO E RIPETITIVO DIRETTO CONTRO UNO O PIU’ INDIVIDUI INCAPACI DI DIFENDERSI </a:t>
            </a:r>
            <a:endParaRPr/>
          </a:p>
        </p:txBody>
      </p:sp>
      <p:pic>
        <p:nvPicPr>
          <p:cNvPr id="250" name="Google Shape;2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563" y="2694289"/>
            <a:ext cx="6248873" cy="398864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"/>
          <p:cNvSpPr txBox="1"/>
          <p:nvPr/>
        </p:nvSpPr>
        <p:spPr>
          <a:xfrm>
            <a:off x="5456905" y="875350"/>
            <a:ext cx="3134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96580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definizione -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"/>
          <p:cNvSpPr txBox="1"/>
          <p:nvPr>
            <p:ph idx="1" type="body"/>
          </p:nvPr>
        </p:nvSpPr>
        <p:spPr>
          <a:xfrm>
            <a:off x="1274148" y="1658142"/>
            <a:ext cx="9905999" cy="477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8634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it-IT" sz="3900"/>
              <a:t>Intenzionalità;</a:t>
            </a:r>
            <a:endParaRPr/>
          </a:p>
          <a:p>
            <a:pPr indent="-28634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it-IT" sz="3900"/>
              <a:t>Ripetitività;</a:t>
            </a:r>
            <a:endParaRPr/>
          </a:p>
          <a:p>
            <a:pPr indent="-28634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it-IT" sz="3900"/>
              <a:t>Sistematicità (modalità);</a:t>
            </a:r>
            <a:endParaRPr/>
          </a:p>
          <a:p>
            <a:pPr indent="-28634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it-IT" sz="3900"/>
              <a:t>Asimmetria di potere;</a:t>
            </a:r>
            <a:endParaRPr/>
          </a:p>
          <a:p>
            <a:pPr indent="-28634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it-IT" sz="3900"/>
              <a:t>Presenza di complici e spettatori;</a:t>
            </a:r>
            <a:endParaRPr/>
          </a:p>
          <a:p>
            <a:pPr indent="-28634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it-IT" sz="3900"/>
              <a:t>Incapacità della vittima di difendersi e denunciare i fatti</a:t>
            </a:r>
            <a:endParaRPr/>
          </a:p>
          <a:p>
            <a:pPr indent="-52387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t/>
            </a:r>
            <a:endParaRPr/>
          </a:p>
        </p:txBody>
      </p:sp>
      <p:sp>
        <p:nvSpPr>
          <p:cNvPr id="257" name="Google Shape;257;p4"/>
          <p:cNvSpPr txBox="1"/>
          <p:nvPr>
            <p:ph type="title"/>
          </p:nvPr>
        </p:nvSpPr>
        <p:spPr>
          <a:xfrm>
            <a:off x="1480985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Twentieth Century"/>
              <a:buNone/>
            </a:pPr>
            <a:r>
              <a:rPr b="1" lang="it-IT" sz="6000">
                <a:solidFill>
                  <a:srgbClr val="F2F2F2"/>
                </a:solidFill>
              </a:rPr>
              <a:t>BULLISMO</a:t>
            </a:r>
            <a:r>
              <a:rPr lang="it-IT" sz="6000">
                <a:solidFill>
                  <a:srgbClr val="F2F2F2"/>
                </a:solidFill>
              </a:rPr>
              <a:t> </a:t>
            </a:r>
            <a:endParaRPr sz="6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 txBox="1"/>
          <p:nvPr/>
        </p:nvSpPr>
        <p:spPr>
          <a:xfrm>
            <a:off x="1747686" y="1033659"/>
            <a:ext cx="3134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96580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caratteristiche -</a:t>
            </a:r>
            <a:endParaRPr/>
          </a:p>
        </p:txBody>
      </p:sp>
      <p:pic>
        <p:nvPicPr>
          <p:cNvPr id="259" name="Google Shape;2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6349" y="249322"/>
            <a:ext cx="4689900" cy="2638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"/>
          <p:cNvSpPr txBox="1"/>
          <p:nvPr>
            <p:ph idx="1" type="body"/>
          </p:nvPr>
        </p:nvSpPr>
        <p:spPr>
          <a:xfrm>
            <a:off x="1370012" y="1807035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it-IT"/>
              <a:t>Azione aggressiva e intenzionale agita, da un individuo o da un gruppo di persone, utilizzando </a:t>
            </a:r>
            <a:r>
              <a:rPr b="1" lang="it-IT">
                <a:solidFill>
                  <a:schemeClr val="dk1"/>
                </a:solidFill>
                <a:highlight>
                  <a:srgbClr val="FFFF00"/>
                </a:highlight>
              </a:rPr>
              <a:t>mezzi informatici </a:t>
            </a:r>
            <a:r>
              <a:rPr b="1" lang="it-IT">
                <a:solidFill>
                  <a:schemeClr val="dk1"/>
                </a:solidFill>
              </a:rPr>
              <a:t> </a:t>
            </a:r>
            <a:r>
              <a:rPr lang="it-IT"/>
              <a:t>nei confronti di una persona che non può difendersi </a:t>
            </a:r>
            <a:endParaRPr/>
          </a:p>
        </p:txBody>
      </p:sp>
      <p:sp>
        <p:nvSpPr>
          <p:cNvPr id="265" name="Google Shape;265;p5"/>
          <p:cNvSpPr txBox="1"/>
          <p:nvPr>
            <p:ph type="title"/>
          </p:nvPr>
        </p:nvSpPr>
        <p:spPr>
          <a:xfrm>
            <a:off x="1672713" y="146571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Twentieth Century"/>
              <a:buNone/>
            </a:pPr>
            <a:r>
              <a:rPr lang="it-IT" sz="6000">
                <a:solidFill>
                  <a:srgbClr val="F2F2F2"/>
                </a:solidFill>
              </a:rPr>
              <a:t>CYBERBULLISMO </a:t>
            </a:r>
            <a:endParaRPr sz="6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"/>
          <p:cNvSpPr txBox="1"/>
          <p:nvPr/>
        </p:nvSpPr>
        <p:spPr>
          <a:xfrm>
            <a:off x="2109020" y="1185442"/>
            <a:ext cx="3134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definizione -</a:t>
            </a:r>
            <a:endParaRPr/>
          </a:p>
        </p:txBody>
      </p:sp>
      <p:pic>
        <p:nvPicPr>
          <p:cNvPr id="267" name="Google Shape;2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6079" y="3306827"/>
            <a:ext cx="5756172" cy="320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Google Shape;272;p7"/>
          <p:cNvGraphicFramePr/>
          <p:nvPr/>
        </p:nvGraphicFramePr>
        <p:xfrm>
          <a:off x="1143000" y="16831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{1E4E4870-B781-47C6-990D-2B06DCC71503}</a:tableStyleId>
              </a:tblPr>
              <a:tblGrid>
                <a:gridCol w="4951425"/>
                <a:gridCol w="4953000"/>
              </a:tblGrid>
              <a:tr h="741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>
                          <a:solidFill>
                            <a:schemeClr val="dk1"/>
                          </a:solidFill>
                        </a:rPr>
                        <a:t>ELEMENTI IN COMUNE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>
                          <a:solidFill>
                            <a:schemeClr val="dk1"/>
                          </a:solidFill>
                        </a:rPr>
                        <a:t>CON IL BULLISMO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>
                          <a:solidFill>
                            <a:schemeClr val="dk1"/>
                          </a:solidFill>
                        </a:rPr>
                        <a:t>ELEMENTI NUOVI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>
                          <a:solidFill>
                            <a:schemeClr val="dk1"/>
                          </a:solidFill>
                        </a:rPr>
                        <a:t>DEL CYBERBULLISMO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41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/>
                        <a:t>Intenzionalità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/>
                        <a:t>Rapida diffusione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41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/>
                        <a:t>Ripetitività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/>
                        <a:t>Anonimato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/>
                        <a:t>De-responsabilizzazione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41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/>
                        <a:t>Squilibrio di potere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u="none" cap="none" strike="noStrike"/>
                        <a:t>Pubblico vasto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4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/>
                        <a:t>Permanenza nel tempo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73" name="Google Shape;273;p7"/>
          <p:cNvSpPr txBox="1"/>
          <p:nvPr>
            <p:ph type="title"/>
          </p:nvPr>
        </p:nvSpPr>
        <p:spPr>
          <a:xfrm>
            <a:off x="1480985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Twentieth Century"/>
              <a:buNone/>
            </a:pPr>
            <a:r>
              <a:rPr b="1" lang="it-IT" sz="6000">
                <a:solidFill>
                  <a:srgbClr val="F2F2F2"/>
                </a:solidFill>
              </a:rPr>
              <a:t>CYBERBULLISMO</a:t>
            </a:r>
            <a:r>
              <a:rPr lang="it-IT" sz="6000">
                <a:solidFill>
                  <a:srgbClr val="F2F2F2"/>
                </a:solidFill>
              </a:rPr>
              <a:t> </a:t>
            </a:r>
            <a:endParaRPr sz="6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1747686" y="1033659"/>
            <a:ext cx="3134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96580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caratteristiche -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/>
          <p:nvPr/>
        </p:nvSpPr>
        <p:spPr>
          <a:xfrm>
            <a:off x="2168013" y="833284"/>
            <a:ext cx="2787445" cy="825909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CYBERBULLISMO</a:t>
            </a:r>
            <a:endParaRPr/>
          </a:p>
        </p:txBody>
      </p:sp>
      <p:sp>
        <p:nvSpPr>
          <p:cNvPr id="280" name="Google Shape;280;p6"/>
          <p:cNvSpPr/>
          <p:nvPr/>
        </p:nvSpPr>
        <p:spPr>
          <a:xfrm>
            <a:off x="5220929" y="1201994"/>
            <a:ext cx="1201994" cy="1917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6658897" y="833284"/>
            <a:ext cx="2787445" cy="825909"/>
          </a:xfrm>
          <a:prstGeom prst="rect">
            <a:avLst/>
          </a:prstGeom>
          <a:solidFill>
            <a:srgbClr val="D8D8D8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Elementi di </a:t>
            </a:r>
            <a:r>
              <a:rPr b="1" lang="it-IT" sz="20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continuità con il bullismo</a:t>
            </a:r>
            <a:endParaRPr/>
          </a:p>
        </p:txBody>
      </p:sp>
      <p:pic>
        <p:nvPicPr>
          <p:cNvPr id="282" name="Google Shape;2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945985" y="2323254"/>
            <a:ext cx="1231499" cy="24995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"/>
          <p:cNvSpPr/>
          <p:nvPr/>
        </p:nvSpPr>
        <p:spPr>
          <a:xfrm>
            <a:off x="2168011" y="3175820"/>
            <a:ext cx="2787445" cy="825909"/>
          </a:xfrm>
          <a:prstGeom prst="rect">
            <a:avLst/>
          </a:prstGeom>
          <a:solidFill>
            <a:srgbClr val="D8D8D8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Elementi di novità</a:t>
            </a:r>
            <a:endParaRPr/>
          </a:p>
        </p:txBody>
      </p:sp>
      <p:pic>
        <p:nvPicPr>
          <p:cNvPr id="284" name="Google Shape;2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6756" y="4170101"/>
            <a:ext cx="249958" cy="123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"/>
          <p:cNvSpPr/>
          <p:nvPr/>
        </p:nvSpPr>
        <p:spPr>
          <a:xfrm>
            <a:off x="2168010" y="5518356"/>
            <a:ext cx="2787445" cy="825909"/>
          </a:xfrm>
          <a:prstGeom prst="rect">
            <a:avLst/>
          </a:prstGeom>
          <a:solidFill>
            <a:srgbClr val="D8D8D8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Utilizzo delle nuove tecnologie</a:t>
            </a:r>
            <a:endParaRPr/>
          </a:p>
        </p:txBody>
      </p:sp>
      <p:sp>
        <p:nvSpPr>
          <p:cNvPr id="286" name="Google Shape;286;p6"/>
          <p:cNvSpPr/>
          <p:nvPr/>
        </p:nvSpPr>
        <p:spPr>
          <a:xfrm>
            <a:off x="5411893" y="2647337"/>
            <a:ext cx="6400800" cy="3111908"/>
          </a:xfrm>
          <a:prstGeom prst="cloudCallout">
            <a:avLst>
              <a:gd fmla="val -58567" name="adj1"/>
              <a:gd fmla="val 56613" name="adj2"/>
            </a:avLst>
          </a:prstGeom>
          <a:solidFill>
            <a:schemeClr val="lt1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7" name="Google Shape;28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73836">
            <a:off x="6455725" y="3244999"/>
            <a:ext cx="4313136" cy="185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2338"/>
              </a:buClr>
              <a:buSzPts val="3000"/>
              <a:buChar char="•"/>
            </a:pPr>
            <a:r>
              <a:rPr b="1" lang="it-IT">
                <a:solidFill>
                  <a:srgbClr val="092338"/>
                </a:solidFill>
              </a:rPr>
              <a:t>Scritto-verbale</a:t>
            </a:r>
            <a:r>
              <a:rPr lang="it-IT"/>
              <a:t>: offese e insulti inviati tramite messaggi di testo e/o e-mail e diffusi su siti, social-network o cellulare;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92338"/>
              </a:buClr>
              <a:buSzPts val="3000"/>
              <a:buChar char="•"/>
            </a:pPr>
            <a:r>
              <a:rPr b="1" lang="it-IT">
                <a:solidFill>
                  <a:srgbClr val="092338"/>
                </a:solidFill>
              </a:rPr>
              <a:t>Visivo</a:t>
            </a:r>
            <a:r>
              <a:rPr lang="it-IT"/>
              <a:t>: diffusione di foto e video che ritraggono situazioni intime, violente o spiacevoli tramite cellulare, siti web o social-network;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92338"/>
              </a:buClr>
              <a:buSzPts val="3000"/>
              <a:buChar char="•"/>
            </a:pPr>
            <a:r>
              <a:rPr b="1" lang="it-IT">
                <a:solidFill>
                  <a:srgbClr val="092338"/>
                </a:solidFill>
              </a:rPr>
              <a:t>Esclusione</a:t>
            </a:r>
            <a:r>
              <a:rPr lang="it-IT"/>
              <a:t>: esclusione dalla comunicazione on-line da gruppi virtuali;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92338"/>
              </a:buClr>
              <a:buSzPts val="3000"/>
              <a:buChar char="•"/>
            </a:pPr>
            <a:r>
              <a:rPr b="1" lang="it-IT">
                <a:solidFill>
                  <a:srgbClr val="092338"/>
                </a:solidFill>
              </a:rPr>
              <a:t>Impersonificazione</a:t>
            </a:r>
            <a:r>
              <a:rPr lang="it-IT"/>
              <a:t>: furto, appropriazione, utilizzo e diffusione di informazioni personali a terzi</a:t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93" name="Google Shape;293;p8"/>
          <p:cNvSpPr txBox="1"/>
          <p:nvPr>
            <p:ph type="title"/>
          </p:nvPr>
        </p:nvSpPr>
        <p:spPr>
          <a:xfrm>
            <a:off x="1480985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Twentieth Century"/>
              <a:buNone/>
            </a:pPr>
            <a:r>
              <a:rPr b="1" lang="it-IT" sz="6000">
                <a:solidFill>
                  <a:srgbClr val="F2F2F2"/>
                </a:solidFill>
              </a:rPr>
              <a:t>CYBERBULLISMO</a:t>
            </a:r>
            <a:r>
              <a:rPr lang="it-IT" sz="6000">
                <a:solidFill>
                  <a:srgbClr val="F2F2F2"/>
                </a:solidFill>
              </a:rPr>
              <a:t> </a:t>
            </a:r>
            <a:endParaRPr sz="6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1747686" y="1033659"/>
            <a:ext cx="3134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96580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tipologie -</a:t>
            </a:r>
            <a:endParaRPr/>
          </a:p>
        </p:txBody>
      </p:sp>
      <p:pic>
        <p:nvPicPr>
          <p:cNvPr id="295" name="Google Shape;2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83314">
            <a:off x="8287998" y="328619"/>
            <a:ext cx="2797410" cy="15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>
            <p:ph type="title"/>
          </p:nvPr>
        </p:nvSpPr>
        <p:spPr>
          <a:xfrm>
            <a:off x="-6523" y="2881941"/>
            <a:ext cx="12192000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Bodoni"/>
              <a:buNone/>
            </a:pPr>
            <a:r>
              <a:rPr b="1" lang="it-IT" sz="8000">
                <a:latin typeface="Bodoni"/>
                <a:ea typeface="Bodoni"/>
                <a:cs typeface="Bodoni"/>
                <a:sym typeface="Bodoni"/>
              </a:rPr>
              <a:t>LA TUA SCUOLA C’ E’ !!</a:t>
            </a:r>
            <a:endParaRPr/>
          </a:p>
        </p:txBody>
      </p:sp>
      <p:sp>
        <p:nvSpPr>
          <p:cNvPr id="301" name="Google Shape;301;p9"/>
          <p:cNvSpPr txBox="1"/>
          <p:nvPr>
            <p:ph idx="1" type="body"/>
          </p:nvPr>
        </p:nvSpPr>
        <p:spPr>
          <a:xfrm>
            <a:off x="-391375" y="4254735"/>
            <a:ext cx="127716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it-IT"/>
              <a:t>----------- </a:t>
            </a:r>
            <a:r>
              <a:rPr lang="it-IT" u="sng">
                <a:solidFill>
                  <a:schemeClr val="hlink"/>
                </a:solidFill>
                <a:hlinkClick r:id="rId3"/>
              </a:rPr>
              <a:t>https://icceresara.edu.it/prevenzione-e-contrasto-al-bullismo-cyberbullismo/</a:t>
            </a:r>
            <a:r>
              <a:rPr lang="it-IT"/>
              <a:t>---------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02" name="Google Shape;302;p9"/>
          <p:cNvSpPr txBox="1"/>
          <p:nvPr/>
        </p:nvSpPr>
        <p:spPr>
          <a:xfrm>
            <a:off x="-20472" y="5360222"/>
            <a:ext cx="1226676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Twentieth Century"/>
              <a:buNone/>
            </a:pPr>
            <a:r>
              <a:rPr lang="it-IT" sz="28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IL BULLISMO NON DEVE ESSERE UN SEGRETO.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Twentieth Century"/>
              <a:buNone/>
            </a:pPr>
            <a:r>
              <a:rPr lang="it-IT" sz="28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PARLARE E’ IL PRIMO PASSO PER RISOLVERE IL PROBLEMA </a:t>
            </a:r>
            <a:endParaRPr/>
          </a:p>
        </p:txBody>
      </p:sp>
      <p:pic>
        <p:nvPicPr>
          <p:cNvPr id="303" name="Google Shape;3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690" y="406875"/>
            <a:ext cx="2657455" cy="257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o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2021-11-02T09:12:36Z</dcterms:created>
  <dc:creator>Nicola Bianchini</dc:creator>
</cp:coreProperties>
</file>