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300" r:id="rId6"/>
    <p:sldId id="269" r:id="rId7"/>
    <p:sldId id="270" r:id="rId8"/>
    <p:sldId id="297" r:id="rId9"/>
    <p:sldId id="302" r:id="rId10"/>
    <p:sldId id="301" r:id="rId11"/>
    <p:sldId id="295" r:id="rId12"/>
    <p:sldId id="278" r:id="rId13"/>
    <p:sldId id="303" r:id="rId14"/>
    <p:sldId id="260" r:id="rId15"/>
    <p:sldId id="261" r:id="rId16"/>
    <p:sldId id="262" r:id="rId17"/>
    <p:sldId id="263" r:id="rId18"/>
    <p:sldId id="267" r:id="rId19"/>
    <p:sldId id="287" r:id="rId20"/>
    <p:sldId id="298" r:id="rId21"/>
    <p:sldId id="290" r:id="rId22"/>
    <p:sldId id="299" r:id="rId23"/>
    <p:sldId id="294" r:id="rId24"/>
    <p:sldId id="271" r:id="rId25"/>
    <p:sldId id="293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zione.indire.it/avanguardieeducative/service-learning" TargetMode="External"/><Relationship Id="rId2" Type="http://schemas.openxmlformats.org/officeDocument/2006/relationships/hyperlink" Target="https://youtu.be/9h2vzUwqQ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tANqH4raZAciL7F8iaIIyPk6TaH-udh8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ofthesouthwest.org/cc06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EB2CE-6E70-4F14-96BD-2DD73F978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EDUCAZIONE CIVICA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7FF0A3-A1F6-4B3D-B8E9-923795765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ANNO SCOLASTICO </a:t>
            </a:r>
          </a:p>
          <a:p>
            <a:r>
              <a:rPr lang="it-IT" dirty="0"/>
              <a:t>2020/2021</a:t>
            </a:r>
          </a:p>
          <a:p>
            <a:r>
              <a:rPr lang="it-IT" dirty="0"/>
              <a:t>CONDIVISIONE CON I COLLEGHI IC CERESARA</a:t>
            </a:r>
          </a:p>
        </p:txBody>
      </p:sp>
    </p:spTree>
    <p:extLst>
      <p:ext uri="{BB962C8B-B14F-4D97-AF65-F5344CB8AC3E}">
        <p14:creationId xmlns:p14="http://schemas.microsoft.com/office/powerpoint/2010/main" val="21250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7"/>
    </mc:Choice>
    <mc:Fallback xmlns="">
      <p:transition spd="slow" advTm="145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2E02B-491A-40AF-9947-358062E1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ITALO FIORIN RACCONTA….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D52055-ED6B-48F3-AC22-8D26EB15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Il professor Italo </a:t>
            </a:r>
            <a:r>
              <a:rPr lang="it-IT" dirty="0" err="1"/>
              <a:t>Fiorin</a:t>
            </a:r>
            <a:r>
              <a:rPr lang="it-IT" dirty="0"/>
              <a:t> appassionato del Service-Learning ha raccontato in sede di formazione Ambito 19 scuola capofila Asola l’esperienza di </a:t>
            </a:r>
            <a:r>
              <a:rPr lang="it-IT" dirty="0" err="1"/>
              <a:t>Hospitalet</a:t>
            </a:r>
            <a:r>
              <a:rPr lang="it-IT" dirty="0"/>
              <a:t> in Spagna.</a:t>
            </a:r>
          </a:p>
          <a:p>
            <a:r>
              <a:rPr lang="it-IT" dirty="0"/>
              <a:t>Ci sono due scuole vicine: un istituto d’arte e una scuola d’infanzia.</a:t>
            </a:r>
          </a:p>
          <a:p>
            <a:r>
              <a:rPr lang="it-IT" dirty="0"/>
              <a:t>Ogni mattina dei ragazzi dell’Istituto d’arte demotivati allo studio passano da quella scuola dei piccoli dalle pareti bianche.</a:t>
            </a:r>
          </a:p>
          <a:p>
            <a:r>
              <a:rPr lang="it-IT" dirty="0"/>
              <a:t>Nasce nei docenti la proposta di coinvolgerli in un </a:t>
            </a:r>
            <a:r>
              <a:rPr lang="it-IT" dirty="0" err="1"/>
              <a:t>progetto:abbellire</a:t>
            </a:r>
            <a:r>
              <a:rPr lang="it-IT" dirty="0"/>
              <a:t> e decorare quelle pareti.</a:t>
            </a:r>
          </a:p>
          <a:p>
            <a:r>
              <a:rPr lang="it-IT" dirty="0"/>
              <a:t>In sintesi dal rapporto quotidiano tra i piccoli e i ragazzi più grande, dallo sguardo di ammirazione dei bambini a poco a poco nasce un cambiamento in quei giovani che otterranno addirittura dei premi e dei riconoscimenti da parte della municipalità.</a:t>
            </a:r>
          </a:p>
          <a:p>
            <a:r>
              <a:rPr lang="it-IT" dirty="0"/>
              <a:t>Questa è un’esperienza brillante, riuscita, una buona pratica proprio di SERVICE-LEARNING</a:t>
            </a:r>
          </a:p>
        </p:txBody>
      </p:sp>
    </p:spTree>
    <p:extLst>
      <p:ext uri="{BB962C8B-B14F-4D97-AF65-F5344CB8AC3E}">
        <p14:creationId xmlns:p14="http://schemas.microsoft.com/office/powerpoint/2010/main" val="17351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77"/>
    </mc:Choice>
    <mc:Fallback xmlns="">
      <p:transition spd="slow" advTm="851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65DFD-96E9-494B-BA35-195F8AC6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NELL’OTTICA DEL SERVICE-LEARNING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F24355-99B1-4D85-ABE7-B4332D53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FAR DIALOGARE IL MONDO DELLA SCUOLA DELL’OBBLIGO CON LA SCUOLA E I CORSI PER EDUCAZIONE DEGLI ADULTI- PENSARE A TAVOLE ROTONDE SCUOLA- FAMIGLIA</a:t>
            </a:r>
          </a:p>
          <a:p>
            <a:r>
              <a:rPr lang="it-IT" dirty="0"/>
              <a:t>CREARE UN CIRCOLO VIRTUOSO  TRA LE DIVERSE AGENZIE EDUCATIVE E DEL TERRITORIO AL FINE DI CREARE RETI DI COLLABORAZIONI</a:t>
            </a:r>
          </a:p>
          <a:p>
            <a:r>
              <a:rPr lang="it-IT" dirty="0"/>
              <a:t>ES: PER LA FESTA DELLA LINGUA MADRE A FEBBRAIO MOLTI DOCENTI DALL’INFANZIA ALLA SECONDARIA DI PRIMO GRADO INVITANO SOLITAMENTE ALCUNI GENITORI DI ALUNNI STRANIERI PER DANZE, CANTI E TRADIZIONI DEI LORO PAESI NATIVI, QUESTE SONO BUONE PRATICHE DA DIFFONDERE.</a:t>
            </a:r>
          </a:p>
          <a:p>
            <a:r>
              <a:rPr lang="it-IT" dirty="0"/>
              <a:t>IN ALCUNE REALTA’ ALCUNE MAMME DI ALUNNI STRANIERI CHE PARLANO DISCRETAMENTE LA LINGUA ITALIANA SI METTONO A SERVIZIO IN QUALITA’ DI MEDIATORI PER I LORO CONNAZIONALI. ANCHE QUESTE SONO BUONE PRATICHE.</a:t>
            </a:r>
          </a:p>
          <a:p>
            <a:r>
              <a:rPr lang="it-IT" dirty="0"/>
              <a:t>LA STRADA MAESTRA PER RIPENSARE AD UNA NUOVA UMANITA’ PUO’ DELINEARSI PROPRIO  IN QUELLA DEL DENTRO/FUORI LA SCUOLA </a:t>
            </a:r>
          </a:p>
        </p:txBody>
      </p:sp>
    </p:spTree>
    <p:extLst>
      <p:ext uri="{BB962C8B-B14F-4D97-AF65-F5344CB8AC3E}">
        <p14:creationId xmlns:p14="http://schemas.microsoft.com/office/powerpoint/2010/main" val="4211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06"/>
    </mc:Choice>
    <mc:Fallback xmlns="">
      <p:transition spd="slow" advTm="1643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1019F1-0EDC-403E-BF30-A7C4D92AA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" t="19420" r="39717" b="23700"/>
          <a:stretch/>
        </p:blipFill>
        <p:spPr>
          <a:xfrm>
            <a:off x="781877" y="720586"/>
            <a:ext cx="10721009" cy="55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7"/>
    </mc:Choice>
    <mc:Fallback xmlns="">
      <p:transition spd="slow" advTm="124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4ED04-CE9C-4439-83F0-429E3F68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CURRICOLO DI ED.CIVICA..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9A35B-5298-4B50-B2A0-EB729A0B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NON PUO’ ESSERE INFERIORE A 33 ORE ANNUE</a:t>
            </a:r>
          </a:p>
          <a:p>
            <a:r>
              <a:rPr lang="it-IT" dirty="0"/>
              <a:t>NON E’ UN CURRICOLO AGGIUNTIVO A QUELLO GIA’ DELIBERATO DA OGNI ISTITUTO</a:t>
            </a:r>
          </a:p>
          <a:p>
            <a:r>
              <a:rPr lang="it-IT" dirty="0"/>
              <a:t>DEVE DIVENTARE LO SFONDO INTEGRATORE DI TUTTE LE DISCIPLINE</a:t>
            </a:r>
          </a:p>
          <a:p>
            <a:r>
              <a:rPr lang="it-IT" dirty="0"/>
              <a:t>SE E’ VERO CHE SIAMO CHIAMATI A PROMUOVERE CULTURA, DOBBIAMO PERO’ CREDERE CHE IL FINE ULTIMO DEL NOSTRO AGIRE NON SONO LE DISCIPLINE, MA FORMARE CITTADINI RESPONSABILI</a:t>
            </a:r>
          </a:p>
        </p:txBody>
      </p:sp>
    </p:spTree>
    <p:extLst>
      <p:ext uri="{BB962C8B-B14F-4D97-AF65-F5344CB8AC3E}">
        <p14:creationId xmlns:p14="http://schemas.microsoft.com/office/powerpoint/2010/main" val="16828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2"/>
    </mc:Choice>
    <mc:Fallback xmlns="">
      <p:transition spd="slow" advTm="7881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66AAEBB-31A8-4861-B402-F66336F79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90" t="27488" r="34183" b="20708"/>
          <a:stretch/>
        </p:blipFill>
        <p:spPr>
          <a:xfrm>
            <a:off x="1219200" y="831573"/>
            <a:ext cx="9992139" cy="48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2"/>
    </mc:Choice>
    <mc:Fallback xmlns="">
      <p:transition spd="slow" advTm="146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D45468-D272-4C4C-B74E-6BF80E60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62605F-4659-49C8-B01B-EEBE8DB5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1" t="17956" r="34347" b="10899"/>
          <a:stretch/>
        </p:blipFill>
        <p:spPr>
          <a:xfrm>
            <a:off x="728869" y="849610"/>
            <a:ext cx="1041620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2"/>
    </mc:Choice>
    <mc:Fallback xmlns="">
      <p:transition spd="slow" advTm="7101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67A9A16-FCC5-4F2E-90F6-5DAEB0051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02" t="15184" r="33382" b="20909"/>
          <a:stretch/>
        </p:blipFill>
        <p:spPr>
          <a:xfrm>
            <a:off x="927652" y="1099930"/>
            <a:ext cx="10349948" cy="40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7"/>
    </mc:Choice>
    <mc:Fallback xmlns="">
      <p:transition spd="slow" advTm="199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38D4F-E895-471D-9F10-A9F2CAE3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4516FB-0AD0-48C2-9C37-7188601BB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6989" r="36331" b="6959"/>
          <a:stretch/>
        </p:blipFill>
        <p:spPr>
          <a:xfrm>
            <a:off x="1202635" y="982132"/>
            <a:ext cx="10008703" cy="52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6"/>
    </mc:Choice>
    <mc:Fallback xmlns="">
      <p:transition spd="slow" advTm="251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18F14-903C-4844-AAD2-BDE89543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SPUNTO ATTIVITA’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4AB3982-7723-42A8-B68F-5F821E90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02" t="26268" r="24624" b="14518"/>
          <a:stretch/>
        </p:blipFill>
        <p:spPr>
          <a:xfrm>
            <a:off x="1099931" y="1901687"/>
            <a:ext cx="10230678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1"/>
    </mc:Choice>
    <mc:Fallback xmlns="">
      <p:transition spd="slow" advTm="373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32EFE2-C552-46E1-B6E1-C37354CF7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6" t="19496" r="34102" b="6891"/>
          <a:stretch/>
        </p:blipFill>
        <p:spPr>
          <a:xfrm>
            <a:off x="702365" y="742950"/>
            <a:ext cx="10158897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8"/>
    </mc:Choice>
    <mc:Fallback xmlns="">
      <p:transition spd="slow" advTm="40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44232-0F4A-464C-969E-A6E5B1A7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Era proprio necessario inserire un nuovo insegnamento?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563346-7856-4CDF-88AB-6EB9D4C6B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2491409"/>
            <a:ext cx="9601196" cy="3384459"/>
          </a:xfrm>
        </p:spPr>
      </p:pic>
    </p:spTree>
    <p:extLst>
      <p:ext uri="{BB962C8B-B14F-4D97-AF65-F5344CB8AC3E}">
        <p14:creationId xmlns:p14="http://schemas.microsoft.com/office/powerpoint/2010/main" val="34028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AE2C-8A8B-4ADE-9BA5-103A014F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86355"/>
          </a:xfrm>
        </p:spPr>
        <p:txBody>
          <a:bodyPr>
            <a:normAutofit fontScale="90000"/>
          </a:bodyPr>
          <a:lstStyle/>
          <a:p>
            <a:r>
              <a:rPr lang="it-IT" dirty="0"/>
              <a:t>AVER CURA DEI BISOGNI DEL GRUPPO.</a:t>
            </a:r>
            <a:br>
              <a:rPr lang="it-IT" dirty="0"/>
            </a:br>
            <a:r>
              <a:rPr lang="it-IT" dirty="0"/>
              <a:t>TAPPA PRELIMINARE FONDAMENTALE DEL NOSTRO AGIRE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CDE1408-5403-4AFD-A2EE-63C244A39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2" t="17143" r="34142" b="6740"/>
          <a:stretch/>
        </p:blipFill>
        <p:spPr>
          <a:xfrm>
            <a:off x="1298713" y="2160588"/>
            <a:ext cx="797528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71"/>
    </mc:Choice>
    <mc:Fallback xmlns="">
      <p:transition spd="slow" advTm="6977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7AB5BF-E7FF-4910-BBA3-C0A69AA2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 UTILIZZARE METODOLOGIE PARTECIPATIVE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3F3F78F-FDA3-4620-8AA3-A0442E265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61" t="22185" r="32023" b="5882"/>
          <a:stretch/>
        </p:blipFill>
        <p:spPr>
          <a:xfrm>
            <a:off x="728870" y="1961321"/>
            <a:ext cx="10919791" cy="42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3"/>
    </mc:Choice>
    <mc:Fallback xmlns="">
      <p:transition spd="slow" advTm="1522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9625E-F00A-47A4-A509-DC9CFEC0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b="1" dirty="0"/>
              <a:t>QUALE DUNQUE IL MODELLO EDUCATIVO POSSIBILE IN GRADO DI ISPIRARE EFFICACEMENTE IL NOSTRO AGIRE? UN MODELLO CHE TENGA CONTO DI: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5FCE3-D96C-4A8B-9A69-1C074B64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08" y="2133600"/>
            <a:ext cx="89154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MOTIVAZIONE</a:t>
            </a:r>
          </a:p>
          <a:p>
            <a:r>
              <a:rPr lang="it-IT" dirty="0"/>
              <a:t>COINVOLGIMENTO ATTIVO</a:t>
            </a:r>
          </a:p>
          <a:p>
            <a:r>
              <a:rPr lang="it-IT" dirty="0"/>
              <a:t>CONDIVISIONE DEL PATTO EDUCATIVO</a:t>
            </a:r>
          </a:p>
          <a:p>
            <a:r>
              <a:rPr lang="it-IT" dirty="0"/>
              <a:t>RIFERIMENTI E AGGANGI ALL’ESPERIENZA E ALLA REALTA’</a:t>
            </a:r>
          </a:p>
          <a:p>
            <a:r>
              <a:rPr lang="it-IT" dirty="0"/>
              <a:t>IL DOCENTE FUNGE DA REGISTA IN UN CONTESTO DOVE L’ALUNNO DEVE ESSERE PARTE ATTIVA</a:t>
            </a:r>
          </a:p>
          <a:p>
            <a:r>
              <a:rPr lang="it-IT" dirty="0"/>
              <a:t>IL DOCENTE PROPONE MATERIALE AUTENTICO E ACCATTIVANTE CON FONT PIACEVOLI</a:t>
            </a:r>
          </a:p>
          <a:p>
            <a:r>
              <a:rPr lang="it-IT" dirty="0"/>
              <a:t> BRAINSTORMING, CIRCLE –TIME ED  E METODOLOGIE DI COINVOLGIEMNTO ATTIVO SI CONFERMANO VALIDE PIU’ CHE MAI, OTTIMO POTER CONTARE SU STRUMENTI MULTIMEDIALI  QUALI LA LIM PER LA VISIONE DI FILMATI O IMMAGINI,..</a:t>
            </a:r>
          </a:p>
          <a:p>
            <a:r>
              <a:rPr lang="it-IT" dirty="0"/>
              <a:t>METTERSI A SERVIZIO DEI NOSTRI LEARNERS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49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36"/>
    </mc:Choice>
    <mc:Fallback xmlns="">
      <p:transition spd="slow" advTm="8623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DEAB6-5A4D-44AF-98F7-3BF7E4A0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SPUNTI DI RIFLESSIONE….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3174DE-3931-4C78-ACAF-C17CB4EC8016}"/>
              </a:ext>
            </a:extLst>
          </p:cNvPr>
          <p:cNvSpPr txBox="1"/>
          <p:nvPr/>
        </p:nvSpPr>
        <p:spPr>
          <a:xfrm>
            <a:off x="1855304" y="2928731"/>
            <a:ext cx="9601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/>
              <a:t>PERCHE’ NON APPROFONDIRE IL SERVICE- LEARNING E LA FILOSOFIA DELLA CURA?</a:t>
            </a:r>
          </a:p>
          <a:p>
            <a:pPr>
              <a:buFontTx/>
              <a:buChar char="-"/>
            </a:pPr>
            <a:r>
              <a:rPr lang="it-IT" dirty="0"/>
              <a:t>( PRENDERSI CURA DELL’ALTRO- PORSI A SERVIZIO)</a:t>
            </a:r>
          </a:p>
          <a:p>
            <a:pPr>
              <a:buFontTx/>
              <a:buChar char="-"/>
            </a:pPr>
            <a:r>
              <a:rPr lang="it-IT" dirty="0"/>
              <a:t>RECUPERARE IL SENSO DEL NOSTRO LAVORO NELLA PROSPETTIVA DEL SERVIZIO E DELLA SOLIDARIETA’.</a:t>
            </a:r>
          </a:p>
          <a:p>
            <a:pPr>
              <a:buFontTx/>
              <a:buChar char="-"/>
            </a:pPr>
            <a:r>
              <a:rPr lang="it-IT" dirty="0"/>
              <a:t> NELLA VISIONE DEL SERVICE- LEARNING METTERSI A SERVIZIO DEI NOSTRI STUDENTI E DEI NOSTRI COLLEGHI CREANDO CONTESTI DI VERA EDUCAZIONE CIVICA</a:t>
            </a:r>
          </a:p>
        </p:txBody>
      </p:sp>
    </p:spTree>
    <p:extLst>
      <p:ext uri="{BB962C8B-B14F-4D97-AF65-F5344CB8AC3E}">
        <p14:creationId xmlns:p14="http://schemas.microsoft.com/office/powerpoint/2010/main" val="13246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0"/>
    </mc:Choice>
    <mc:Fallback xmlns="">
      <p:transition spd="slow" advTm="3088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5E11D83-BCB8-40C2-811A-9C6E25115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234" y="1307548"/>
            <a:ext cx="10351673" cy="4242903"/>
          </a:xfrm>
        </p:spPr>
        <p:txBody>
          <a:bodyPr>
            <a:noAutofit/>
          </a:bodyPr>
          <a:lstStyle/>
          <a:p>
            <a:pPr algn="just"/>
            <a:endParaRPr lang="it-IT" sz="2000" dirty="0"/>
          </a:p>
          <a:p>
            <a:pPr algn="just"/>
            <a:r>
              <a:rPr lang="it-IT" sz="2000" dirty="0"/>
              <a:t>NON POSSIAMO NON ISPIRARCI - ALLA LUCE DELL’ATTUALE EPOCA COVID E ALLE CONSIDERAZIONI PRECEDENTI SUL QUADRO DI CARAVAGGIO - AD UN MODELLO EDUCATIVO CHE NON SIA </a:t>
            </a:r>
            <a:r>
              <a:rPr lang="it-IT" sz="2000" b="1" dirty="0"/>
              <a:t>UMANISTICO, VALORIALE , COSTITUZIONALE </a:t>
            </a:r>
            <a:r>
              <a:rPr lang="it-IT" sz="2000" dirty="0"/>
              <a:t>E NELL’OTTICA DEL SERVICE-LEARNING POTREMMO AGGIUNGERE  </a:t>
            </a:r>
            <a:r>
              <a:rPr lang="it-IT" sz="2000" b="1" dirty="0"/>
              <a:t>SOLIDALE E DEL SERVIZIO</a:t>
            </a:r>
          </a:p>
        </p:txBody>
      </p:sp>
    </p:spTree>
    <p:extLst>
      <p:ext uri="{BB962C8B-B14F-4D97-AF65-F5344CB8AC3E}">
        <p14:creationId xmlns:p14="http://schemas.microsoft.com/office/powerpoint/2010/main" val="3588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8"/>
    </mc:Choice>
    <mc:Fallback xmlns="">
      <p:transition spd="slow" advTm="1821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652D0-9E9B-4815-84E9-5C5C0990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PROPORRE A FINE LEZIONE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E2D21F1-5951-4CE9-A3D1-0E48C730F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888" y="666750"/>
            <a:ext cx="2476500" cy="24765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EEFD2A-93EF-4169-9E4B-9900818FBC2E}"/>
              </a:ext>
            </a:extLst>
          </p:cNvPr>
          <p:cNvSpPr txBox="1"/>
          <p:nvPr/>
        </p:nvSpPr>
        <p:spPr>
          <a:xfrm>
            <a:off x="1600200" y="2421493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COSA PORTI A CASA CON PIACERE…..</a:t>
            </a:r>
          </a:p>
          <a:p>
            <a:r>
              <a:rPr lang="it-IT" dirty="0"/>
              <a:t>PORTO A CASA CON PIACERE…..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EC7169-4E65-4314-B360-2AF8EF9ADCFF}"/>
              </a:ext>
            </a:extLst>
          </p:cNvPr>
          <p:cNvSpPr txBox="1"/>
          <p:nvPr/>
        </p:nvSpPr>
        <p:spPr>
          <a:xfrm>
            <a:off x="2032000" y="491490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COSA PREFERISCI LASCIARE INVECE….</a:t>
            </a:r>
          </a:p>
          <a:p>
            <a:r>
              <a:rPr lang="it-IT" dirty="0"/>
              <a:t>LASCIO VOLENTIERI INVECE…..</a:t>
            </a:r>
          </a:p>
        </p:txBody>
      </p:sp>
    </p:spTree>
    <p:extLst>
      <p:ext uri="{BB962C8B-B14F-4D97-AF65-F5344CB8AC3E}">
        <p14:creationId xmlns:p14="http://schemas.microsoft.com/office/powerpoint/2010/main" val="22286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2"/>
    </mc:Choice>
    <mc:Fallback xmlns="">
      <p:transition spd="slow" advTm="3586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45A3AA-DC4D-409C-90F4-0E8B518D3789}"/>
              </a:ext>
            </a:extLst>
          </p:cNvPr>
          <p:cNvSpPr txBox="1"/>
          <p:nvPr/>
        </p:nvSpPr>
        <p:spPr>
          <a:xfrm>
            <a:off x="1325216" y="1205946"/>
            <a:ext cx="97668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BIBLIOGRAFIA E LINKOGRAFIA.</a:t>
            </a:r>
          </a:p>
          <a:p>
            <a:r>
              <a:rPr lang="it-IT" b="1" dirty="0"/>
              <a:t>SERVICE  LEARNING- </a:t>
            </a:r>
            <a:r>
              <a:rPr lang="it-IT" dirty="0"/>
              <a:t>PER UN APPRENDIMENTO RESPONSABILE DI LUIGINA MORTARI. CASA EDITRICE FRANCO ANGELI. LA FILOSOFIA DELLA CURA DI LUIGINA MORTARI RAFFAELLO CORTINA</a:t>
            </a:r>
          </a:p>
          <a:p>
            <a:r>
              <a:rPr lang="it-IT" dirty="0"/>
              <a:t>ITALO FIORIN.</a:t>
            </a:r>
            <a:r>
              <a:rPr lang="it-IT" b="1" dirty="0"/>
              <a:t>OLTRE L’AULA LA PROPOSTA PEDAGOGICA DEL SERVICE-LEARNING </a:t>
            </a:r>
            <a:r>
              <a:rPr lang="it-IT" dirty="0"/>
              <a:t>–MONDADORI</a:t>
            </a:r>
          </a:p>
          <a:p>
            <a:r>
              <a:rPr lang="it-IT" dirty="0"/>
              <a:t>MALCOM KNOWLES </a:t>
            </a:r>
            <a:r>
              <a:rPr lang="it-IT" b="1" dirty="0"/>
              <a:t>QUANDO L’ADULTO IMPARA.ANDRAGOGIA E SVILUPPO DELLA PERSONA</a:t>
            </a:r>
            <a:r>
              <a:rPr lang="it-IT" dirty="0"/>
              <a:t> FRANCO ANGELI </a:t>
            </a:r>
          </a:p>
          <a:p>
            <a:r>
              <a:rPr lang="it-IT" dirty="0"/>
              <a:t>MASSIMO RECALCATI. </a:t>
            </a:r>
            <a:r>
              <a:rPr lang="it-IT" b="1" dirty="0"/>
              <a:t>IL GESTO DI CAINO. </a:t>
            </a:r>
            <a:r>
              <a:rPr lang="it-IT" dirty="0"/>
              <a:t>EINAUDI</a:t>
            </a:r>
          </a:p>
          <a:p>
            <a:r>
              <a:rPr lang="it-IT" b="1" dirty="0">
                <a:hlinkClick r:id="rId2"/>
              </a:rPr>
              <a:t>https://youtu.be/9h2vzUwqQtM</a:t>
            </a:r>
            <a:endParaRPr lang="it-IT" dirty="0"/>
          </a:p>
          <a:p>
            <a:r>
              <a:rPr lang="it-IT" dirty="0">
                <a:hlinkClick r:id="rId3"/>
              </a:rPr>
              <a:t>http://innovazione.indire.it/avanguardieeducative/service-learning</a:t>
            </a:r>
            <a:endParaRPr lang="it-IT" dirty="0"/>
          </a:p>
          <a:p>
            <a:r>
              <a:rPr lang="it-IT" dirty="0">
                <a:hlinkClick r:id="rId4"/>
              </a:rPr>
              <a:t>https://drive.google.com/file/d/1tANqH4raZAciL7F8iaIIyPk6TaH-udh8/view?usp=sharing</a:t>
            </a:r>
            <a:endParaRPr lang="it-IT" dirty="0"/>
          </a:p>
          <a:p>
            <a:r>
              <a:rPr lang="it-IT" dirty="0"/>
              <a:t>https://drive.google.com/file/d/1DVprR9y1yK0ymRhlircRyrfUA6msvpTL/view?usp=sharing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6780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03"/>
    </mc:Choice>
    <mc:Fallback xmlns="">
      <p:transition spd="slow" advTm="1525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00A8BD7-E1C2-4DB6-9B68-8770852B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3" t="28008" r="32175" b="6452"/>
          <a:stretch/>
        </p:blipFill>
        <p:spPr>
          <a:xfrm>
            <a:off x="2107096" y="1364974"/>
            <a:ext cx="7977808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6"/>
    </mc:Choice>
    <mc:Fallback xmlns="">
      <p:transition spd="slow" advTm="152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031ABF-4B1E-49CD-BE2D-8401021B8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4" t="22015" r="32283" b="11092"/>
          <a:stretch/>
        </p:blipFill>
        <p:spPr>
          <a:xfrm>
            <a:off x="2199860" y="1404730"/>
            <a:ext cx="7792279" cy="44792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376F9B-F06D-4927-A453-0ABCE4599530}"/>
              </a:ext>
            </a:extLst>
          </p:cNvPr>
          <p:cNvSpPr txBox="1"/>
          <p:nvPr/>
        </p:nvSpPr>
        <p:spPr>
          <a:xfrm>
            <a:off x="2716696" y="503583"/>
            <a:ext cx="666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DAVVERO UN NUOVO INSEGNAMENTO???????</a:t>
            </a:r>
          </a:p>
        </p:txBody>
      </p:sp>
    </p:spTree>
    <p:extLst>
      <p:ext uri="{BB962C8B-B14F-4D97-AF65-F5344CB8AC3E}">
        <p14:creationId xmlns:p14="http://schemas.microsoft.com/office/powerpoint/2010/main" val="34880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1"/>
    </mc:Choice>
    <mc:Fallback xmlns="">
      <p:transition spd="slow" advTm="242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218FD-5DEC-40D9-9423-6C5C3119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7078"/>
            <a:ext cx="9601196" cy="1808921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100" dirty="0"/>
              <a:t>INSEGNAMENTO DA SUBIRE O RICONSIDERARE QUALE OPPORTUNITA’</a:t>
            </a:r>
            <a:br>
              <a:rPr lang="it-IT" sz="3100" dirty="0"/>
            </a:br>
            <a:r>
              <a:rPr lang="it-IT" sz="3100" dirty="0"/>
              <a:t>OSSERVIAMO QUESTO DIPINTO</a:t>
            </a:r>
            <a:br>
              <a:rPr lang="it-IT" sz="3100" dirty="0"/>
            </a:br>
            <a:r>
              <a:rPr lang="it-IT" sz="1800" dirty="0"/>
              <a:t>LA CONVERSIONE DI SAN PAOLO - CARAVAGGIO</a:t>
            </a:r>
            <a:endParaRPr lang="it-IT" sz="3100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722D4CE5-F713-46F2-AA26-3C5D7AD18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3513" y="2557463"/>
            <a:ext cx="8984974" cy="3317875"/>
          </a:xfrm>
        </p:spPr>
      </p:pic>
    </p:spTree>
    <p:extLst>
      <p:ext uri="{BB962C8B-B14F-4D97-AF65-F5344CB8AC3E}">
        <p14:creationId xmlns:p14="http://schemas.microsoft.com/office/powerpoint/2010/main" val="25085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6"/>
    </mc:Choice>
    <mc:Fallback xmlns="">
      <p:transition spd="slow" advTm="229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B19C0-6854-4DEA-B536-E299447D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SAN PAOLO CADE..SI RITROVA FRAGILE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50442-77FE-46AB-B506-2D3688EDF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DA QUELLA FRAGILITA’ PAOLO VEDRA’ IN MODO NUOVO, PROPRIO ATTRAVERSO LA PROSPETTIVA DELLA FRAGILITA’</a:t>
            </a:r>
          </a:p>
          <a:p>
            <a:r>
              <a:rPr lang="it-IT" dirty="0"/>
              <a:t>ANCHE NOI DOPO IL COVID CI RITROVIAMO FRAGILI</a:t>
            </a:r>
          </a:p>
          <a:p>
            <a:r>
              <a:rPr lang="it-IT" dirty="0"/>
              <a:t>DOBBIAMO RIPENSARE A UNA NUOVA UMANITA’, E UN’UMANITA’ CHE PASSI ATTRAVERSO NUOVE RELAZIONI.</a:t>
            </a:r>
          </a:p>
          <a:p>
            <a:r>
              <a:rPr lang="it-IT" dirty="0"/>
              <a:t>COME RIPENSARE QUINDI AL NOSTRO RUOLO IN FAMIGLIA, NEL MONDO DEL LAVORO E DELLA SCUOLA E NELLA SOCIETA’ IN GENERALE?</a:t>
            </a:r>
          </a:p>
        </p:txBody>
      </p:sp>
    </p:spTree>
    <p:extLst>
      <p:ext uri="{BB962C8B-B14F-4D97-AF65-F5344CB8AC3E}">
        <p14:creationId xmlns:p14="http://schemas.microsoft.com/office/powerpoint/2010/main" val="28239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45"/>
    </mc:Choice>
    <mc:Fallback xmlns="">
      <p:transition spd="slow" advTm="12064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89B41-EAEC-424F-B8E8-79237E60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MASSIMO RECALCATI NEL SUO SCRITTO « IL GESTO DI CAINO»:………………..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73733-1CA3-46FC-B3DA-60127694F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L’UOMO ENTRA NELLA STORIA, IL PRIMO GESTO UMANO E’ UN FRATRICIDIO.</a:t>
            </a:r>
          </a:p>
          <a:p>
            <a:r>
              <a:rPr lang="it-IT" dirty="0"/>
              <a:t>CAINO PRENDE CONSAPEVOLEZZA DELLA FRATELLANZA A SEGUITO DELLA TRAGEDIA E INFATTI PIANGE.</a:t>
            </a:r>
          </a:p>
          <a:p>
            <a:r>
              <a:rPr lang="it-IT" dirty="0"/>
              <a:t>DOBBIAMO RECUPERARE LA RELAZIONE CON L’ALTRO</a:t>
            </a:r>
          </a:p>
        </p:txBody>
      </p:sp>
    </p:spTree>
    <p:extLst>
      <p:ext uri="{BB962C8B-B14F-4D97-AF65-F5344CB8AC3E}">
        <p14:creationId xmlns:p14="http://schemas.microsoft.com/office/powerpoint/2010/main" val="6386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2"/>
    </mc:Choice>
    <mc:Fallback xmlns="">
      <p:transition spd="slow" advTm="439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67508-8343-4B04-851D-7F46FDE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86" y="731445"/>
            <a:ext cx="8911687" cy="1745974"/>
          </a:xfrm>
        </p:spPr>
        <p:txBody>
          <a:bodyPr>
            <a:normAutofit/>
          </a:bodyPr>
          <a:lstStyle/>
          <a:p>
            <a:r>
              <a:rPr lang="it-IT" sz="1800" b="1" dirty="0"/>
              <a:t>LA PROPOSTA NATA IN SENO ALLA FORMAZIONE D’AMBITO PER ME E PER VOI E’ QUELLA DI APPROFONDIRE E ISPIRARCI AL  SERVICE- LEARNING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ECEB0B-33BC-4AD4-A3EB-75DCA1B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CHE COS’E’ IL SERVICE - LEARNING?</a:t>
            </a:r>
          </a:p>
          <a:p>
            <a:r>
              <a:rPr lang="it-IT" dirty="0"/>
              <a:t>E’ LA FILOSOFIA DEL DENTRO/FUORI LA SCUOLA</a:t>
            </a:r>
          </a:p>
          <a:p>
            <a:r>
              <a:rPr lang="it-IT" dirty="0"/>
              <a:t>PROVIENE DALL’AMERICA, IN PARTICOLARE L’AMERICA LATINA</a:t>
            </a:r>
          </a:p>
          <a:p>
            <a:r>
              <a:rPr lang="it-IT" dirty="0"/>
              <a:t>PROPONE DI EDUCARE AL SERVIZIO E ALLA SOLIDARIETA’</a:t>
            </a:r>
          </a:p>
          <a:p>
            <a:r>
              <a:rPr lang="it-IT" dirty="0"/>
              <a:t>E’ UNA DELLE MIGLIORI AVANGUARDIE EDUCATIVE DEL MOMENTO</a:t>
            </a:r>
          </a:p>
          <a:p>
            <a:r>
              <a:rPr lang="it-IT" dirty="0"/>
              <a:t>EDUCA ALL’INCONTRO CON L’ALTRO</a:t>
            </a:r>
          </a:p>
          <a:p>
            <a:r>
              <a:rPr lang="it-IT" dirty="0"/>
              <a:t>CI STIMOLA A RECUPERARE IL SENSO DEL NOSTRO LAVORO</a:t>
            </a:r>
          </a:p>
          <a:p>
            <a:r>
              <a:rPr lang="it-IT" dirty="0"/>
              <a:t>CI SOLLECITA A FARE SINTESI DELLE MIGLIORI PRATICHE IN CAMPO EDUCATIVO</a:t>
            </a:r>
          </a:p>
          <a:p>
            <a:r>
              <a:rPr lang="it-IT" dirty="0"/>
              <a:t>TALE FILOSOFIA EDUCATIVA SI CONIUGA PERFETTAMENTO CON IL NUOVO INSEGNAMENTO CURRICOLARE E TRASVERSALE DELL’EDUCAZIONE CIVICA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8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4"/>
    </mc:Choice>
    <mc:Fallback xmlns="">
      <p:transition spd="slow" advTm="546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27666-C8D9-4B4C-8288-156020BF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Il SERVICE- LEARNING SI STA DIFFONDENDO IN MOLTI CONTESTI EDUCATIVI, POTREBBE FORSE ESSERE UN SUPPORTO AL NOSTRO LAVORO DI DOCENTI E DOCENTI DI EDUCAZIONE CIVICA?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91A283-9A18-4700-8100-F4910A173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PRESSO LA LUMSA DI ROMA DIRETTA DAL PROF.ITALO FIORIN E’ NATA LA SCUOLA DI ALTA FORMAZIONE E ALLA SOLIDARIETA’ EIS </a:t>
            </a:r>
          </a:p>
          <a:p>
            <a:r>
              <a:rPr lang="it-IT" dirty="0"/>
              <a:t>ANCHE L’UNIVERSITA’ DI VERONA ALMENO NEL SUO CORSO DI LAUREA IN SCIENZE DELLA FORMAZIONE HA ABBRACCIATO QUESTA FILOSOFIA E INVIA NELLE SCUOLE DELL’INFANZIA E PRIMARIA DI VENETO E LOMBARDIA GIOVANI TIROCINANTI , CHE ENTRANO IN PUNTA DI PIEDI E CON TANTO ENTUSIASMO NELLE CLASSI NELL’OTTICA NON SOLTANTO DELL’OSSERVAZIONE PARTECIPATA ,MA DEL </a:t>
            </a:r>
            <a:r>
              <a:rPr lang="it-IT" b="1" dirty="0"/>
              <a:t>SERVIZIO</a:t>
            </a:r>
          </a:p>
          <a:p>
            <a:r>
              <a:rPr lang="it-IT" dirty="0"/>
              <a:t> TALE PROPOSTA EDUCATIVA AIUTA LE SCUOLE AD USCIRE DALLA LORO AUTOREFERENZIALITA’ E LE INVITA AD ABBRACCIARE IL TERRITORIO</a:t>
            </a:r>
          </a:p>
          <a:p>
            <a:r>
              <a:rPr lang="it-IT" dirty="0"/>
              <a:t>PERCHE’ NON PENSARE AD UN MODELLO DI EDUCAZIONE DEGLI ADULTI TENENDO CONTO PROPRIO DEL SERVICE- LEARNING? COME….DA QUI PARTE IL NOSTRO/ VOSTRO LAVORO………..</a:t>
            </a:r>
          </a:p>
        </p:txBody>
      </p:sp>
    </p:spTree>
    <p:extLst>
      <p:ext uri="{BB962C8B-B14F-4D97-AF65-F5344CB8AC3E}">
        <p14:creationId xmlns:p14="http://schemas.microsoft.com/office/powerpoint/2010/main" val="39490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80"/>
    </mc:Choice>
    <mc:Fallback xmlns="">
      <p:transition spd="slow" advTm="8928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1116</Words>
  <Application>Microsoft Office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Organico</vt:lpstr>
      <vt:lpstr>EDUCAZIONE CIVICA</vt:lpstr>
      <vt:lpstr>Era proprio necessario inserire un nuovo insegnamento?</vt:lpstr>
      <vt:lpstr>Presentazione standard di PowerPoint</vt:lpstr>
      <vt:lpstr>Presentazione standard di PowerPoint</vt:lpstr>
      <vt:lpstr> INSEGNAMENTO DA SUBIRE O RICONSIDERARE QUALE OPPORTUNITA’ OSSERVIAMO QUESTO DIPINTO LA CONVERSIONE DI SAN PAOLO - CARAVAGGIO</vt:lpstr>
      <vt:lpstr>SAN PAOLO CADE..SI RITROVA FRAGILE</vt:lpstr>
      <vt:lpstr>MASSIMO RECALCATI NEL SUO SCRITTO « IL GESTO DI CAINO»:………………..</vt:lpstr>
      <vt:lpstr>LA PROPOSTA NATA IN SENO ALLA FORMAZIONE D’AMBITO PER ME E PER VOI E’ QUELLA DI APPROFONDIRE E ISPIRARCI AL  SERVICE- LEARNING</vt:lpstr>
      <vt:lpstr>Il SERVICE- LEARNING SI STA DIFFONDENDO IN MOLTI CONTESTI EDUCATIVI, POTREBBE FORSE ESSERE UN SUPPORTO AL NOSTRO LAVORO DI DOCENTI E DOCENTI DI EDUCAZIONE CIVICA?</vt:lpstr>
      <vt:lpstr>ITALO FIORIN RACCONTA….</vt:lpstr>
      <vt:lpstr>NELL’OTTICA DEL SERVICE-LEARNING</vt:lpstr>
      <vt:lpstr>Presentazione standard di PowerPoint</vt:lpstr>
      <vt:lpstr>IL CURRICOLO DI ED.CIVICA..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SLIDE SPUNTO ATTIVITA’</vt:lpstr>
      <vt:lpstr>Presentazione standard di PowerPoint</vt:lpstr>
      <vt:lpstr>AVER CURA DEI BISOGNI DEL GRUPPO. TAPPA PRELIMINARE FONDAMENTALE DEL NOSTRO AGIRE</vt:lpstr>
      <vt:lpstr> UTILIZZARE METODOLOGIE PARTECIPATIVE</vt:lpstr>
      <vt:lpstr>QUALE DUNQUE IL MODELLO EDUCATIVO POSSIBILE IN GRADO DI ISPIRARE EFFICACEMENTE IL NOSTRO AGIRE? UN MODELLO CHE TENGA CONTO DI:</vt:lpstr>
      <vt:lpstr>SPUNTI DI RIFLESSIONE….</vt:lpstr>
      <vt:lpstr>Presentazione standard di PowerPoint</vt:lpstr>
      <vt:lpstr>PROPORRE A FINE LEZIONE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CIVICA</dc:title>
  <dc:creator>SIMOS ZOLLI</dc:creator>
  <cp:lastModifiedBy>SIMOS ZOLLI</cp:lastModifiedBy>
  <cp:revision>15</cp:revision>
  <dcterms:created xsi:type="dcterms:W3CDTF">2020-12-07T16:44:48Z</dcterms:created>
  <dcterms:modified xsi:type="dcterms:W3CDTF">2020-12-16T16:37:37Z</dcterms:modified>
</cp:coreProperties>
</file>