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78" r:id="rId4"/>
    <p:sldId id="259" r:id="rId5"/>
    <p:sldId id="260" r:id="rId6"/>
    <p:sldId id="279" r:id="rId7"/>
    <p:sldId id="280" r:id="rId8"/>
    <p:sldId id="261" r:id="rId9"/>
    <p:sldId id="281" r:id="rId10"/>
    <p:sldId id="284" r:id="rId11"/>
    <p:sldId id="288" r:id="rId12"/>
    <p:sldId id="282" r:id="rId13"/>
    <p:sldId id="285" r:id="rId14"/>
    <p:sldId id="264" r:id="rId15"/>
    <p:sldId id="265" r:id="rId16"/>
    <p:sldId id="283" r:id="rId17"/>
    <p:sldId id="287" r:id="rId18"/>
    <p:sldId id="286" r:id="rId19"/>
    <p:sldId id="289" r:id="rId2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F1BE0-A4DE-47D5-A721-8034B30CCB7E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56CDE-D131-4F85-9EBD-96F5CE6BC6C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46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28/02/2019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PROVE INVALSI CBT</a:t>
            </a:r>
            <a:br>
              <a:rPr lang="it-IT" dirty="0" smtClean="0"/>
            </a:br>
            <a:r>
              <a:rPr lang="it-IT" dirty="0" smtClean="0"/>
              <a:t>5-18 aprile 2019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b="1" dirty="0" smtClean="0">
              <a:latin typeface="+mj-lt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La  </a:t>
            </a:r>
            <a:r>
              <a:rPr lang="it-IT" sz="1400" dirty="0"/>
              <a:t>piattaforma  è  in  grado  di  erogare  le  </a:t>
            </a:r>
            <a:r>
              <a:rPr lang="it-IT" sz="1400" dirty="0" smtClean="0"/>
              <a:t>prove </a:t>
            </a:r>
            <a:r>
              <a:rPr lang="it-IT" sz="1400" b="1" dirty="0" smtClean="0"/>
              <a:t>dalle  </a:t>
            </a:r>
            <a:r>
              <a:rPr lang="it-IT" sz="1400" b="1" dirty="0"/>
              <a:t>ore  7.30 </a:t>
            </a:r>
            <a:r>
              <a:rPr lang="it-IT" sz="1400" b="1" dirty="0" smtClean="0"/>
              <a:t> alle  </a:t>
            </a:r>
            <a:r>
              <a:rPr lang="it-IT" sz="1400" b="1" dirty="0"/>
              <a:t>ore  </a:t>
            </a:r>
            <a:r>
              <a:rPr lang="it-IT" sz="1400" b="1" dirty="0" smtClean="0"/>
              <a:t>19.30 </a:t>
            </a:r>
            <a:r>
              <a:rPr lang="it-IT" sz="1400" dirty="0" smtClean="0"/>
              <a:t>di  </a:t>
            </a:r>
            <a:r>
              <a:rPr lang="it-IT" sz="1400" dirty="0"/>
              <a:t>tutti  </a:t>
            </a:r>
            <a:r>
              <a:rPr lang="it-IT" sz="1400" dirty="0" smtClean="0"/>
              <a:t>i giorni </a:t>
            </a:r>
            <a:r>
              <a:rPr lang="it-IT" sz="1400" dirty="0"/>
              <a:t>feriali, sabato </a:t>
            </a:r>
            <a:r>
              <a:rPr lang="it-IT" sz="1400" dirty="0" smtClean="0"/>
              <a:t>incluso;</a:t>
            </a:r>
            <a:endParaRPr lang="it-IT" sz="14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– per la </a:t>
            </a:r>
            <a:r>
              <a:rPr lang="it-IT" sz="1400" u="sng" dirty="0" smtClean="0"/>
              <a:t>prova d’Italiano e di Matematica</a:t>
            </a:r>
            <a:r>
              <a:rPr lang="it-IT" sz="1400" dirty="0" smtClean="0"/>
              <a:t> è consigliabile prevedere moduli di somministrazione di 120 minuti (2 </a:t>
            </a:r>
            <a:r>
              <a:rPr lang="it-IT" sz="1400" dirty="0"/>
              <a:t>ore) per garantire l’ordinato e </a:t>
            </a:r>
            <a:r>
              <a:rPr lang="it-IT" sz="1400" dirty="0" smtClean="0"/>
              <a:t>sereno </a:t>
            </a:r>
            <a:r>
              <a:rPr lang="it-IT" sz="1400" dirty="0"/>
              <a:t>svolgimento </a:t>
            </a:r>
            <a:r>
              <a:rPr lang="it-IT" sz="1400" dirty="0" smtClean="0"/>
              <a:t>di </a:t>
            </a:r>
            <a:r>
              <a:rPr lang="it-IT" sz="1400" dirty="0"/>
              <a:t>ciascuna delle due prove secondo la seguente articolazione: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1. </a:t>
            </a:r>
            <a:r>
              <a:rPr lang="it-IT" sz="1400" b="1" dirty="0" smtClean="0"/>
              <a:t>10/15 minuti  </a:t>
            </a:r>
            <a:r>
              <a:rPr lang="it-IT" sz="1400" b="1" dirty="0"/>
              <a:t>complessivi per la gestione della classe</a:t>
            </a:r>
            <a:r>
              <a:rPr lang="it-IT" sz="1400" dirty="0"/>
              <a:t> (distribuzione e ritiro </a:t>
            </a:r>
            <a:r>
              <a:rPr lang="it-IT" sz="1400" dirty="0" smtClean="0"/>
              <a:t>dei talloncini</a:t>
            </a:r>
            <a:r>
              <a:rPr lang="it-IT" sz="1400" dirty="0"/>
              <a:t>, firma verbali, ecc</a:t>
            </a:r>
            <a:r>
              <a:rPr lang="it-IT" sz="1400" dirty="0" smtClean="0"/>
              <a:t>.)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2. </a:t>
            </a:r>
            <a:r>
              <a:rPr lang="it-IT" sz="1400" b="1" dirty="0" smtClean="0"/>
              <a:t>90 minuti  </a:t>
            </a:r>
            <a:r>
              <a:rPr lang="it-IT" sz="1400" b="1" dirty="0"/>
              <a:t>per lo svolgimento della </a:t>
            </a:r>
            <a:r>
              <a:rPr lang="it-IT" sz="1400" b="1" dirty="0" smtClean="0"/>
              <a:t> prova standard</a:t>
            </a:r>
            <a:endParaRPr lang="it-IT" sz="14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3. </a:t>
            </a:r>
            <a:r>
              <a:rPr lang="it-IT" sz="1400" b="1" dirty="0" smtClean="0"/>
              <a:t>15 minuti   </a:t>
            </a:r>
            <a:r>
              <a:rPr lang="it-IT" sz="1400" b="1" dirty="0"/>
              <a:t>per  gli  allievi  per  i  quali  è  stato  richiesto  il  tempo  aggiuntivo</a:t>
            </a:r>
            <a:r>
              <a:rPr lang="it-IT" sz="1400" dirty="0"/>
              <a:t>  e/o  il  </a:t>
            </a:r>
            <a:r>
              <a:rPr lang="it-IT" sz="1400" dirty="0" smtClean="0"/>
              <a:t>donatore </a:t>
            </a:r>
            <a:r>
              <a:rPr lang="it-IT" sz="1400" dirty="0"/>
              <a:t>di voce </a:t>
            </a:r>
            <a:r>
              <a:rPr lang="it-IT" sz="1400" dirty="0" smtClean="0"/>
              <a:t>(prova </a:t>
            </a:r>
            <a:r>
              <a:rPr lang="it-IT" sz="1400" dirty="0"/>
              <a:t>con misure </a:t>
            </a:r>
            <a:r>
              <a:rPr lang="it-IT" sz="1400" dirty="0" smtClean="0"/>
              <a:t>compensative/dispensative) </a:t>
            </a:r>
            <a:endParaRPr lang="it-IT" sz="14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4. </a:t>
            </a:r>
            <a:r>
              <a:rPr lang="it-IT" sz="1400" b="1" dirty="0" smtClean="0"/>
              <a:t>10/15  minut</a:t>
            </a:r>
            <a:r>
              <a:rPr lang="it-IT" sz="1400" dirty="0" smtClean="0"/>
              <a:t>i </a:t>
            </a:r>
            <a:r>
              <a:rPr lang="it-IT" sz="1400" b="1" dirty="0" smtClean="0"/>
              <a:t>per </a:t>
            </a:r>
            <a:r>
              <a:rPr lang="it-IT" sz="1400" b="1" dirty="0"/>
              <a:t>rispondere alle domande di </a:t>
            </a:r>
            <a:r>
              <a:rPr lang="it-IT" sz="1400" b="1" dirty="0" smtClean="0"/>
              <a:t>contesto</a:t>
            </a:r>
            <a:r>
              <a:rPr lang="it-IT" sz="1400" dirty="0" smtClean="0"/>
              <a:t> </a:t>
            </a:r>
            <a:r>
              <a:rPr lang="it-IT" sz="1400" dirty="0"/>
              <a:t>poste al termine della </a:t>
            </a:r>
            <a:r>
              <a:rPr lang="it-IT" sz="1400" dirty="0" smtClean="0"/>
              <a:t>prova standard.</a:t>
            </a:r>
            <a:endParaRPr lang="it-IT" sz="14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 </a:t>
            </a:r>
            <a:r>
              <a:rPr lang="it-IT" dirty="0"/>
              <a:t>prova Invalsi</a:t>
            </a:r>
          </a:p>
        </p:txBody>
      </p:sp>
    </p:spTree>
    <p:extLst>
      <p:ext uri="{BB962C8B-B14F-4D97-AF65-F5344CB8AC3E}">
        <p14:creationId xmlns:p14="http://schemas.microsoft.com/office/powerpoint/2010/main" val="341944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4636" y="980728"/>
            <a:ext cx="8229600" cy="5184576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– per la </a:t>
            </a:r>
            <a:r>
              <a:rPr lang="it-IT" sz="1400" u="sng" dirty="0" smtClean="0"/>
              <a:t>prova d’Inglese </a:t>
            </a:r>
            <a:r>
              <a:rPr lang="it-IT" sz="1400" dirty="0" smtClean="0"/>
              <a:t>è consigliabile prevedere moduli di somministrazione di 150 minuti (2 ore e mezza) </a:t>
            </a:r>
            <a:r>
              <a:rPr lang="it-IT" sz="1400" dirty="0"/>
              <a:t>per garantire l’ordinato e </a:t>
            </a:r>
            <a:r>
              <a:rPr lang="it-IT" sz="1400" dirty="0" smtClean="0"/>
              <a:t>sereno </a:t>
            </a:r>
            <a:r>
              <a:rPr lang="it-IT" sz="1400" dirty="0"/>
              <a:t>svolgimento </a:t>
            </a:r>
            <a:r>
              <a:rPr lang="it-IT" sz="1400" dirty="0" smtClean="0"/>
              <a:t>della prova </a:t>
            </a:r>
            <a:r>
              <a:rPr lang="it-IT" sz="1400" dirty="0"/>
              <a:t>secondo la seguente articolazione: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1. </a:t>
            </a:r>
            <a:r>
              <a:rPr lang="it-IT" sz="1400" b="1" dirty="0" smtClean="0"/>
              <a:t>10/15 minuti  </a:t>
            </a:r>
            <a:r>
              <a:rPr lang="it-IT" sz="1400" b="1" dirty="0"/>
              <a:t>complessivi per la gestione della classe</a:t>
            </a:r>
            <a:r>
              <a:rPr lang="it-IT" sz="1400" dirty="0"/>
              <a:t> (distribuzione e ritiro </a:t>
            </a:r>
            <a:r>
              <a:rPr lang="it-IT" sz="1400" dirty="0" smtClean="0"/>
              <a:t>dei talloncini</a:t>
            </a:r>
            <a:r>
              <a:rPr lang="it-IT" sz="1400" dirty="0"/>
              <a:t>, firma verbali, ecc</a:t>
            </a:r>
            <a:r>
              <a:rPr lang="it-IT" sz="1400" dirty="0" smtClean="0"/>
              <a:t>.);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2. </a:t>
            </a:r>
            <a:r>
              <a:rPr lang="it-IT" sz="1400" b="1" dirty="0" smtClean="0"/>
              <a:t>45 minuti  </a:t>
            </a:r>
            <a:r>
              <a:rPr lang="it-IT" sz="1400" b="1" dirty="0"/>
              <a:t>per lo svolgimento </a:t>
            </a:r>
            <a:r>
              <a:rPr lang="it-IT" sz="1400" b="1" dirty="0" smtClean="0"/>
              <a:t>della sezione di lettura (</a:t>
            </a:r>
            <a:r>
              <a:rPr lang="it-IT" sz="1400" b="1" i="1" dirty="0" err="1" smtClean="0"/>
              <a:t>reading</a:t>
            </a:r>
            <a:r>
              <a:rPr lang="it-IT" sz="1400" b="1" dirty="0" smtClean="0"/>
              <a:t>)</a:t>
            </a:r>
            <a:endParaRPr lang="it-IT" sz="1400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3. </a:t>
            </a:r>
            <a:r>
              <a:rPr lang="it-IT" sz="1400" b="1" dirty="0" smtClean="0"/>
              <a:t>15 minuti   per  gli  allievi  per  i  quali  è  stato  richiesto  il  tempo  aggiuntivo</a:t>
            </a:r>
            <a:r>
              <a:rPr lang="it-IT" sz="1400" dirty="0" smtClean="0"/>
              <a:t>  e/o  il  donatore di voce (prova con misure compensative/dispensative)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4. </a:t>
            </a:r>
            <a:r>
              <a:rPr lang="it-IT" sz="1400" b="1" dirty="0" smtClean="0"/>
              <a:t>15 minuti di pausa </a:t>
            </a:r>
            <a:r>
              <a:rPr lang="it-IT" sz="1400" dirty="0" smtClean="0"/>
              <a:t>tra la sezione di lettura e quella di ascolto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5. </a:t>
            </a:r>
            <a:r>
              <a:rPr lang="it-IT" sz="1400" b="1" dirty="0" smtClean="0"/>
              <a:t>30 minuti circa per lo svolgimento della sezione di ascolto (</a:t>
            </a:r>
            <a:r>
              <a:rPr lang="it-IT" sz="1400" b="1" i="1" dirty="0" err="1" smtClean="0"/>
              <a:t>listening</a:t>
            </a:r>
            <a:r>
              <a:rPr lang="it-IT" sz="1400" b="1" dirty="0" smtClean="0"/>
              <a:t>)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400" dirty="0" smtClean="0"/>
              <a:t>6. </a:t>
            </a:r>
            <a:r>
              <a:rPr lang="it-IT" sz="1400" b="1" dirty="0"/>
              <a:t>15 minuti   per  gli  allievi  per  i  quali  è  stato  richiesto  il  tempo  aggiuntivo</a:t>
            </a:r>
            <a:r>
              <a:rPr lang="it-IT" sz="1400" dirty="0"/>
              <a:t>  e/o  il  donatore di voce (prova con misure compensative/dispensative)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it-IT" sz="14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 </a:t>
            </a:r>
            <a:r>
              <a:rPr lang="it-IT" dirty="0"/>
              <a:t>prova Invalsi</a:t>
            </a:r>
          </a:p>
        </p:txBody>
      </p:sp>
    </p:spTree>
    <p:extLst>
      <p:ext uri="{BB962C8B-B14F-4D97-AF65-F5344CB8AC3E}">
        <p14:creationId xmlns:p14="http://schemas.microsoft.com/office/powerpoint/2010/main" val="22004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it-IT" sz="2000" dirty="0" smtClean="0"/>
              <a:t>Il </a:t>
            </a:r>
            <a:r>
              <a:rPr lang="it-IT" sz="2000" dirty="0"/>
              <a:t>secondo e il terzo </a:t>
            </a:r>
            <a:r>
              <a:rPr lang="it-IT" sz="2000" dirty="0" smtClean="0"/>
              <a:t>giorno (o turno) </a:t>
            </a:r>
            <a:r>
              <a:rPr lang="it-IT" sz="2000" dirty="0"/>
              <a:t>di somministrazione per una classe (intera o una parte) </a:t>
            </a:r>
            <a:r>
              <a:rPr lang="it-IT" sz="2000" dirty="0" smtClean="0"/>
              <a:t>si </a:t>
            </a:r>
            <a:r>
              <a:rPr lang="it-IT" sz="2000" dirty="0"/>
              <a:t>svolgono secondo le stesse modalità del </a:t>
            </a:r>
            <a:r>
              <a:rPr lang="it-IT" sz="2000" dirty="0" smtClean="0"/>
              <a:t>primo giorno </a:t>
            </a:r>
            <a:r>
              <a:rPr lang="it-IT" sz="2000" dirty="0"/>
              <a:t>e pertanto vanno seguiti gli stessi punti (da 1 a </a:t>
            </a:r>
            <a:r>
              <a:rPr lang="it-IT" sz="2000" dirty="0" smtClean="0"/>
              <a:t>12) </a:t>
            </a:r>
            <a:r>
              <a:rPr lang="it-IT" sz="2000" dirty="0"/>
              <a:t>indicati per </a:t>
            </a:r>
            <a:r>
              <a:rPr lang="it-IT" sz="2000" dirty="0" smtClean="0"/>
              <a:t>lo svolgimento </a:t>
            </a:r>
            <a:r>
              <a:rPr lang="it-IT" sz="2000" dirty="0"/>
              <a:t>della </a:t>
            </a:r>
            <a:r>
              <a:rPr lang="it-IT" sz="2000" dirty="0" smtClean="0"/>
              <a:t>prima prova </a:t>
            </a:r>
            <a:r>
              <a:rPr lang="it-IT" sz="2000" dirty="0"/>
              <a:t>INVALSI CBT</a:t>
            </a:r>
            <a:r>
              <a:rPr lang="it-IT" sz="2000" dirty="0" smtClean="0"/>
              <a:t>. Durante la riconsegna della busta b, verrà compilato il </a:t>
            </a:r>
            <a:r>
              <a:rPr lang="it-IT" sz="2000" smtClean="0"/>
              <a:t>relativo registro.</a:t>
            </a:r>
            <a:endParaRPr lang="it-IT" sz="20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 giorni successivi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59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it-IT" sz="2000" dirty="0"/>
              <a:t>La trasmissione dei dati all’INVALSI è</a:t>
            </a:r>
            <a:r>
              <a:rPr lang="it-IT" sz="2000" dirty="0" smtClean="0"/>
              <a:t>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2000" dirty="0" smtClean="0"/>
              <a:t>-</a:t>
            </a:r>
            <a:r>
              <a:rPr lang="it-IT" sz="2000" b="1" dirty="0"/>
              <a:t>automatica</a:t>
            </a:r>
            <a:r>
              <a:rPr lang="it-IT" sz="2000" dirty="0"/>
              <a:t>, senza intervento del personale della scuola</a:t>
            </a:r>
            <a:r>
              <a:rPr lang="it-IT" sz="2000" dirty="0" smtClean="0"/>
              <a:t>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2000" dirty="0" smtClean="0"/>
              <a:t>-</a:t>
            </a:r>
            <a:r>
              <a:rPr lang="it-IT" sz="2000" b="1" dirty="0"/>
              <a:t>contestuale</a:t>
            </a:r>
            <a:r>
              <a:rPr lang="it-IT" sz="2000" dirty="0"/>
              <a:t> alla chiusura della prova da parte dello studente (o in seguito </a:t>
            </a:r>
            <a:r>
              <a:rPr lang="it-IT" sz="2000" dirty="0" smtClean="0"/>
              <a:t>all’esaurimento del </a:t>
            </a:r>
            <a:r>
              <a:rPr lang="it-IT" sz="2000" dirty="0"/>
              <a:t>tempo massimo previsto per la prova).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17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it-IT" sz="1600" dirty="0"/>
              <a:t>L’</a:t>
            </a:r>
            <a:r>
              <a:rPr lang="it-IT" sz="1600" i="1" dirty="0"/>
              <a:t>elenco studenti per la somministrazione </a:t>
            </a:r>
            <a:r>
              <a:rPr lang="it-IT" sz="1600" dirty="0"/>
              <a:t>è predisposto per ogni </a:t>
            </a:r>
            <a:r>
              <a:rPr lang="it-IT" sz="1600" dirty="0" smtClean="0"/>
              <a:t>disciplina.</a:t>
            </a:r>
            <a:endParaRPr lang="it-IT" sz="16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600" dirty="0"/>
              <a:t>Per ciascun allievo l’</a:t>
            </a:r>
            <a:r>
              <a:rPr lang="it-IT" sz="1600" i="1" dirty="0"/>
              <a:t>elenco studenti per la somministrazione </a:t>
            </a:r>
            <a:r>
              <a:rPr lang="it-IT" sz="1600" dirty="0"/>
              <a:t>contiene:</a:t>
            </a:r>
          </a:p>
          <a:p>
            <a:pPr marL="365760" lvl="1" indent="0" algn="just">
              <a:buNone/>
            </a:pPr>
            <a:r>
              <a:rPr lang="it-IT" sz="1200" dirty="0"/>
              <a:t>– </a:t>
            </a:r>
            <a:r>
              <a:rPr lang="it-IT" sz="1400" dirty="0"/>
              <a:t>Nome e cognome</a:t>
            </a:r>
          </a:p>
          <a:p>
            <a:pPr marL="365760" lvl="1" indent="0" algn="just">
              <a:buNone/>
            </a:pPr>
            <a:r>
              <a:rPr lang="it-IT" sz="1400" dirty="0"/>
              <a:t>– Mese e anno di nascita</a:t>
            </a:r>
          </a:p>
          <a:p>
            <a:pPr marL="365760" lvl="1" indent="0" algn="just">
              <a:buNone/>
            </a:pPr>
            <a:r>
              <a:rPr lang="it-IT" sz="1400" dirty="0"/>
              <a:t>– Genere</a:t>
            </a:r>
          </a:p>
          <a:p>
            <a:pPr marL="365760" lvl="1" indent="0" algn="just">
              <a:buNone/>
            </a:pPr>
            <a:r>
              <a:rPr lang="it-IT" sz="1400" dirty="0"/>
              <a:t>– User </a:t>
            </a:r>
            <a:r>
              <a:rPr lang="it-IT" sz="1400" dirty="0" err="1"/>
              <a:t>name</a:t>
            </a:r>
            <a:endParaRPr lang="it-IT" sz="1400" dirty="0"/>
          </a:p>
          <a:p>
            <a:pPr marL="365760" lvl="1" indent="0" algn="just">
              <a:buNone/>
            </a:pPr>
            <a:r>
              <a:rPr lang="it-IT" sz="1400" dirty="0"/>
              <a:t>– Password d’Italiano</a:t>
            </a:r>
          </a:p>
          <a:p>
            <a:pPr marL="365760" lvl="1" indent="0" algn="just">
              <a:buNone/>
            </a:pPr>
            <a:r>
              <a:rPr lang="it-IT" sz="1400" dirty="0"/>
              <a:t>– Password di Matematica</a:t>
            </a:r>
          </a:p>
          <a:p>
            <a:pPr marL="365760" lvl="1" indent="0" algn="just">
              <a:buNone/>
            </a:pPr>
            <a:r>
              <a:rPr lang="it-IT" sz="1400" dirty="0"/>
              <a:t>– Password d’Inglese (lettura)</a:t>
            </a:r>
          </a:p>
          <a:p>
            <a:pPr marL="365760" lvl="1" indent="0" algn="just">
              <a:buNone/>
            </a:pPr>
            <a:r>
              <a:rPr lang="it-IT" sz="1400" dirty="0"/>
              <a:t>– Password d’Inglese (ascolto)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600" dirty="0"/>
              <a:t>Il </a:t>
            </a:r>
            <a:r>
              <a:rPr lang="it-IT" sz="1600" i="1" dirty="0"/>
              <a:t>docente somministratore </a:t>
            </a:r>
            <a:r>
              <a:rPr lang="it-IT" sz="1600" dirty="0"/>
              <a:t>ritaglia dall’</a:t>
            </a:r>
            <a:r>
              <a:rPr lang="it-IT" sz="1600" i="1" dirty="0"/>
              <a:t>elenco studenti per la somministrazione </a:t>
            </a:r>
            <a:r>
              <a:rPr lang="it-IT" sz="1600" dirty="0"/>
              <a:t>di ciascuna disciplina </a:t>
            </a:r>
            <a:r>
              <a:rPr lang="it-IT" sz="1600" dirty="0" smtClean="0"/>
              <a:t>i </a:t>
            </a:r>
            <a:r>
              <a:rPr lang="it-IT" sz="1600" i="1" dirty="0" smtClean="0"/>
              <a:t>talloncini </a:t>
            </a:r>
            <a:r>
              <a:rPr lang="it-IT" sz="1600" dirty="0"/>
              <a:t>relativi alla prova e li distribuisce agli allievi. I predetti </a:t>
            </a:r>
            <a:r>
              <a:rPr lang="it-IT" sz="1600" i="1" dirty="0"/>
              <a:t>talloncini </a:t>
            </a:r>
            <a:r>
              <a:rPr lang="it-IT" sz="1600" dirty="0"/>
              <a:t>devono essere ritirati </a:t>
            </a:r>
            <a:r>
              <a:rPr lang="it-IT" sz="1600" dirty="0" smtClean="0"/>
              <a:t>al termine </a:t>
            </a:r>
            <a:r>
              <a:rPr lang="it-IT" sz="1600" dirty="0"/>
              <a:t>della prova. I </a:t>
            </a:r>
            <a:r>
              <a:rPr lang="it-IT" sz="1600" i="1" dirty="0"/>
              <a:t>talloncini </a:t>
            </a:r>
            <a:r>
              <a:rPr lang="it-IT" sz="1600" dirty="0"/>
              <a:t>sono sottoscritti dallo studente, dal </a:t>
            </a:r>
            <a:r>
              <a:rPr lang="it-IT" sz="1600" i="1" dirty="0"/>
              <a:t>docente somministratore </a:t>
            </a:r>
            <a:r>
              <a:rPr lang="it-IT" sz="1600" dirty="0"/>
              <a:t>e </a:t>
            </a:r>
            <a:r>
              <a:rPr lang="it-IT" sz="1600" dirty="0" smtClean="0"/>
              <a:t>riposti nella </a:t>
            </a:r>
            <a:r>
              <a:rPr lang="it-IT" sz="1600" dirty="0"/>
              <a:t>busta </a:t>
            </a:r>
            <a:r>
              <a:rPr lang="it-IT" sz="1600" b="1" dirty="0" smtClean="0"/>
              <a:t>b </a:t>
            </a:r>
            <a:endParaRPr lang="it-IT" sz="16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Elenco studenti per la somministrazione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it-IT" sz="1400" dirty="0" smtClean="0"/>
              <a:t>Gli </a:t>
            </a:r>
            <a:r>
              <a:rPr lang="it-IT" sz="1400" dirty="0"/>
              <a:t>allievi </a:t>
            </a:r>
            <a:r>
              <a:rPr lang="it-IT" sz="1400" b="1" dirty="0"/>
              <a:t>disabili </a:t>
            </a:r>
            <a:r>
              <a:rPr lang="it-IT" sz="1400" dirty="0"/>
              <a:t>certificati (l. n. </a:t>
            </a:r>
            <a:r>
              <a:rPr lang="it-IT" sz="1400" dirty="0" smtClean="0"/>
              <a:t>104/1992) possono</a:t>
            </a:r>
            <a:r>
              <a:rPr lang="it-IT" sz="1400" dirty="0"/>
              <a:t>, in base a quanto previsto dal loro PEI e a quanto indicato dal Dirigente scolastico </a:t>
            </a:r>
            <a:r>
              <a:rPr lang="it-IT" sz="1400" dirty="0" smtClean="0"/>
              <a:t>nella </a:t>
            </a:r>
            <a:r>
              <a:rPr lang="it-IT" sz="1400" dirty="0"/>
              <a:t>sua area riservata sul sito INVALSI:</a:t>
            </a:r>
          </a:p>
          <a:p>
            <a:pPr marL="365760" lvl="1" indent="0" algn="just">
              <a:lnSpc>
                <a:spcPct val="170000"/>
              </a:lnSpc>
              <a:buNone/>
            </a:pPr>
            <a:r>
              <a:rPr lang="it-IT" sz="1200" dirty="0"/>
              <a:t>1. svolgere regolarmente le prove INVALSI CBT nel loro formato standard</a:t>
            </a:r>
          </a:p>
          <a:p>
            <a:pPr marL="365760" lvl="1" indent="0" algn="just">
              <a:lnSpc>
                <a:spcPct val="170000"/>
              </a:lnSpc>
              <a:buNone/>
            </a:pPr>
            <a:r>
              <a:rPr lang="it-IT" sz="1200" dirty="0"/>
              <a:t>2. svolgere le prove INVALSI CBT con l’ausilio di misure compensative</a:t>
            </a:r>
          </a:p>
          <a:p>
            <a:pPr marL="365760" lvl="1" indent="0" algn="just">
              <a:lnSpc>
                <a:spcPct val="170000"/>
              </a:lnSpc>
              <a:buNone/>
            </a:pPr>
            <a:r>
              <a:rPr lang="it-IT" sz="1200" dirty="0"/>
              <a:t>3. non svolgere le prove INVALSI CBT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it-IT" sz="1400" b="1" dirty="0"/>
              <a:t>Nei casi 1 e 2 </a:t>
            </a:r>
            <a:r>
              <a:rPr lang="it-IT" sz="1400" dirty="0"/>
              <a:t>la piattaforma presenta automaticamente all’allievo la prova INVALSI </a:t>
            </a:r>
            <a:r>
              <a:rPr lang="it-IT" sz="1400" dirty="0" smtClean="0"/>
              <a:t> </a:t>
            </a:r>
            <a:r>
              <a:rPr lang="it-IT" sz="1400" dirty="0"/>
              <a:t>conforme </a:t>
            </a:r>
            <a:r>
              <a:rPr lang="it-IT" sz="1400" dirty="0" smtClean="0"/>
              <a:t>alle indicazioni fornite </a:t>
            </a:r>
            <a:r>
              <a:rPr lang="it-IT" sz="1400" dirty="0"/>
              <a:t>e lo studente svolge la prova in autonomia.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it-IT" sz="1400" b="1" dirty="0"/>
              <a:t>Nel caso 3 </a:t>
            </a:r>
            <a:r>
              <a:rPr lang="it-IT" sz="1400" dirty="0"/>
              <a:t>l’allievo non è presente nell’</a:t>
            </a:r>
            <a:r>
              <a:rPr lang="it-IT" sz="1400" i="1" dirty="0"/>
              <a:t>elenco studenti per la somministrazione </a:t>
            </a:r>
            <a:r>
              <a:rPr lang="it-IT" sz="1400" dirty="0"/>
              <a:t>della disciplina per </a:t>
            </a:r>
            <a:r>
              <a:rPr lang="it-IT" sz="1400" dirty="0" smtClean="0"/>
              <a:t>la quale </a:t>
            </a:r>
            <a:r>
              <a:rPr lang="it-IT" sz="1400" dirty="0"/>
              <a:t>non sostiene la prova INVALSI. </a:t>
            </a:r>
            <a:r>
              <a:rPr lang="it-IT" sz="1400" dirty="0" smtClean="0"/>
              <a:t>L’allievo </a:t>
            </a:r>
            <a:r>
              <a:rPr lang="it-IT" sz="1400" dirty="0"/>
              <a:t>svolge una </a:t>
            </a:r>
            <a:r>
              <a:rPr lang="it-IT" sz="1400" dirty="0" smtClean="0"/>
              <a:t>prova predisposta </a:t>
            </a:r>
            <a:r>
              <a:rPr lang="it-IT" sz="1400" dirty="0"/>
              <a:t>dalla scuola oppure non svolge alcuna prova. L</a:t>
            </a:r>
            <a:r>
              <a:rPr lang="it-IT" sz="1400" dirty="0" smtClean="0"/>
              <a:t>’allievo </a:t>
            </a:r>
            <a:r>
              <a:rPr lang="it-IT" sz="1400" dirty="0"/>
              <a:t>disabile può essere presente nell’aula in cui si svolgono </a:t>
            </a:r>
            <a:r>
              <a:rPr lang="it-IT" sz="1400" dirty="0" smtClean="0"/>
              <a:t>le prove </a:t>
            </a:r>
            <a:r>
              <a:rPr lang="it-IT" sz="1400" dirty="0"/>
              <a:t>INVALSI CBT. </a:t>
            </a:r>
            <a:r>
              <a:rPr lang="it-IT" sz="1400" b="1" dirty="0"/>
              <a:t>L’eventuale presenza del docente di sostegno deve essere organizzata in </a:t>
            </a:r>
            <a:r>
              <a:rPr lang="it-IT" sz="1400" b="1" dirty="0" smtClean="0"/>
              <a:t>modo tale </a:t>
            </a:r>
            <a:r>
              <a:rPr lang="it-IT" sz="1400" b="1" dirty="0"/>
              <a:t>che essa non interferisca in alcun modo con la somministrazione delle prove CBT degli altri </a:t>
            </a:r>
            <a:r>
              <a:rPr lang="it-IT" sz="1400" b="1" dirty="0" smtClean="0"/>
              <a:t>allievi della </a:t>
            </a:r>
            <a:r>
              <a:rPr lang="it-IT" sz="1400" b="1" dirty="0"/>
              <a:t>classe</a:t>
            </a:r>
            <a:r>
              <a:rPr lang="it-IT" sz="1400" b="1" dirty="0" smtClean="0"/>
              <a:t>.</a:t>
            </a:r>
            <a:endParaRPr lang="it-IT" sz="1400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Gli allievi DVA e DSA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it-IT" sz="1800" dirty="0" smtClean="0"/>
              <a:t>Gli </a:t>
            </a:r>
            <a:r>
              <a:rPr lang="it-IT" sz="1800" dirty="0"/>
              <a:t>allievi </a:t>
            </a:r>
            <a:r>
              <a:rPr lang="it-IT" sz="1800" b="1" dirty="0"/>
              <a:t>DSA </a:t>
            </a:r>
            <a:r>
              <a:rPr lang="it-IT" sz="1800" dirty="0"/>
              <a:t>certificati (l. n. 170/2010), in base </a:t>
            </a:r>
            <a:r>
              <a:rPr lang="it-IT" sz="1800" dirty="0" smtClean="0"/>
              <a:t>a quanto </a:t>
            </a:r>
            <a:r>
              <a:rPr lang="it-IT" sz="1800" dirty="0"/>
              <a:t>previsto dal loro PDP e a quanto indicato dal Dirigente scolastico mediante le funzioni </a:t>
            </a:r>
            <a:r>
              <a:rPr lang="it-IT" sz="1800" dirty="0" smtClean="0"/>
              <a:t>attive fino </a:t>
            </a:r>
            <a:r>
              <a:rPr lang="it-IT" sz="1800" dirty="0"/>
              <a:t>al 9.3.2018 nella sua area riservata sul sito INVALSI:</a:t>
            </a:r>
          </a:p>
          <a:p>
            <a:pPr marL="365760" lvl="1" indent="0" algn="just">
              <a:lnSpc>
                <a:spcPct val="150000"/>
              </a:lnSpc>
              <a:buNone/>
            </a:pPr>
            <a:r>
              <a:rPr lang="it-IT" sz="1400" dirty="0"/>
              <a:t>1. </a:t>
            </a:r>
            <a:r>
              <a:rPr lang="it-IT" sz="1400" dirty="0" smtClean="0"/>
              <a:t>svolgono </a:t>
            </a:r>
            <a:r>
              <a:rPr lang="it-IT" sz="1400" dirty="0"/>
              <a:t>regolarmente le prove INVALSI CBT nel loro formato </a:t>
            </a:r>
            <a:r>
              <a:rPr lang="it-IT" sz="1400" dirty="0" smtClean="0"/>
              <a:t>standard;</a:t>
            </a:r>
            <a:endParaRPr lang="it-IT" sz="1400" dirty="0"/>
          </a:p>
          <a:p>
            <a:pPr marL="365760" lvl="1" indent="0" algn="just">
              <a:lnSpc>
                <a:spcPct val="150000"/>
              </a:lnSpc>
              <a:buNone/>
            </a:pPr>
            <a:r>
              <a:rPr lang="it-IT" sz="1400" dirty="0"/>
              <a:t>2. svolgono le prove INVALSI CBT con l’ausilio di misure </a:t>
            </a:r>
            <a:r>
              <a:rPr lang="it-IT" sz="1400" dirty="0" smtClean="0"/>
              <a:t>compensative;</a:t>
            </a:r>
            <a:endParaRPr lang="it-IT" sz="1400" dirty="0"/>
          </a:p>
          <a:p>
            <a:pPr marL="365760" lvl="1" indent="0" algn="just">
              <a:lnSpc>
                <a:spcPct val="150000"/>
              </a:lnSpc>
              <a:buNone/>
            </a:pPr>
            <a:r>
              <a:rPr lang="it-IT" sz="1400" dirty="0"/>
              <a:t>3. non svolgono le prove INVALSI CBT d’Inglese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Gli allievi DVA e DSA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10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algn="just"/>
            <a:r>
              <a:rPr lang="it-IT" sz="1500" dirty="0"/>
              <a:t>non svolge la prova di </a:t>
            </a:r>
            <a:r>
              <a:rPr lang="it-IT" sz="1500" dirty="0" smtClean="0"/>
              <a:t>Italiano</a:t>
            </a:r>
          </a:p>
          <a:p>
            <a:pPr marL="109728" indent="0" algn="just">
              <a:buNone/>
            </a:pPr>
            <a:r>
              <a:rPr lang="it-IT" sz="1500" dirty="0" smtClean="0"/>
              <a:t>non </a:t>
            </a:r>
            <a:r>
              <a:rPr lang="it-IT" sz="1500" dirty="0"/>
              <a:t>svolge la prova di Matematica</a:t>
            </a:r>
          </a:p>
          <a:p>
            <a:pPr marL="109728" indent="0" algn="just">
              <a:buNone/>
            </a:pPr>
            <a:r>
              <a:rPr lang="it-IT" sz="1500" dirty="0"/>
              <a:t>non svolge la prova di Inglese (lettura)</a:t>
            </a:r>
          </a:p>
          <a:p>
            <a:pPr marL="109728" indent="0" algn="just">
              <a:buNone/>
            </a:pPr>
            <a:r>
              <a:rPr lang="it-IT" sz="1500" dirty="0"/>
              <a:t>non svolge la prova di Inglese (ascolto</a:t>
            </a:r>
            <a:r>
              <a:rPr lang="it-IT" sz="1500" dirty="0" smtClean="0"/>
              <a:t>)</a:t>
            </a:r>
          </a:p>
          <a:p>
            <a:pPr marL="109728" indent="0" algn="just">
              <a:buNone/>
            </a:pPr>
            <a:endParaRPr lang="it-IT" sz="1500" dirty="0" smtClean="0"/>
          </a:p>
          <a:p>
            <a:pPr marL="109728" indent="0" algn="just">
              <a:buNone/>
            </a:pPr>
            <a:endParaRPr lang="it-IT" sz="1500" dirty="0"/>
          </a:p>
          <a:p>
            <a:pPr algn="just"/>
            <a:r>
              <a:rPr lang="it-IT" sz="1500" dirty="0"/>
              <a:t>sintetizzatore vocale per la prova di Italiano</a:t>
            </a:r>
          </a:p>
          <a:p>
            <a:pPr marL="109728" indent="0" algn="just">
              <a:buNone/>
            </a:pPr>
            <a:r>
              <a:rPr lang="it-IT" sz="1500" dirty="0"/>
              <a:t>sintetizzatore vocale per la prova di Matematica</a:t>
            </a:r>
          </a:p>
          <a:p>
            <a:pPr marL="109728" indent="0" algn="just">
              <a:buNone/>
            </a:pPr>
            <a:r>
              <a:rPr lang="it-IT" sz="1500" dirty="0"/>
              <a:t>sintetizzatore vocale per la prova di Inglese (lettura</a:t>
            </a:r>
            <a:r>
              <a:rPr lang="it-IT" sz="1500" dirty="0" smtClean="0"/>
              <a:t>)</a:t>
            </a:r>
          </a:p>
          <a:p>
            <a:pPr marL="109728" indent="0" algn="just">
              <a:buNone/>
            </a:pPr>
            <a:endParaRPr lang="it-IT" sz="1500" dirty="0" smtClean="0"/>
          </a:p>
          <a:p>
            <a:pPr marL="109728" indent="0" algn="just">
              <a:buNone/>
            </a:pPr>
            <a:endParaRPr lang="it-IT" sz="1500" dirty="0"/>
          </a:p>
          <a:p>
            <a:pPr algn="just"/>
            <a:r>
              <a:rPr lang="it-IT" sz="1500" dirty="0"/>
              <a:t>formato Braille per la prova di Italiano</a:t>
            </a:r>
          </a:p>
          <a:p>
            <a:pPr marL="109728" indent="0" algn="just">
              <a:buNone/>
            </a:pPr>
            <a:r>
              <a:rPr lang="it-IT" sz="1500" dirty="0"/>
              <a:t>formato Braille per la prova di Matematica</a:t>
            </a:r>
          </a:p>
          <a:p>
            <a:pPr marL="109728" indent="0" algn="just">
              <a:buNone/>
            </a:pPr>
            <a:r>
              <a:rPr lang="it-IT" sz="1500" dirty="0"/>
              <a:t>formato Braille per la prova di Inglese (lettura)</a:t>
            </a:r>
          </a:p>
          <a:p>
            <a:pPr marL="109728" indent="0" algn="just">
              <a:buNone/>
            </a:pPr>
            <a:r>
              <a:rPr lang="it-IT" sz="1500" dirty="0"/>
              <a:t>formato Braille per la prova di Inglese (ascolto</a:t>
            </a:r>
            <a:r>
              <a:rPr lang="it-IT" sz="1500" dirty="0" smtClean="0"/>
              <a:t>)</a:t>
            </a:r>
          </a:p>
          <a:p>
            <a:pPr marL="109728" indent="0" algn="just">
              <a:buNone/>
            </a:pPr>
            <a:endParaRPr lang="it-IT" sz="1500" dirty="0"/>
          </a:p>
          <a:p>
            <a:pPr marL="109728" indent="0" algn="just">
              <a:buNone/>
            </a:pPr>
            <a:endParaRPr lang="it-IT" sz="1500" dirty="0"/>
          </a:p>
          <a:p>
            <a:pPr algn="just"/>
            <a:r>
              <a:rPr lang="it-IT" sz="1500" dirty="0"/>
              <a:t>prova di Italiano per allievi sordi</a:t>
            </a:r>
          </a:p>
          <a:p>
            <a:pPr marL="109728" indent="0" algn="just">
              <a:buNone/>
            </a:pPr>
            <a:r>
              <a:rPr lang="it-IT" sz="1500" dirty="0"/>
              <a:t>prova di Matematica per allievi </a:t>
            </a:r>
            <a:r>
              <a:rPr lang="it-IT" sz="1500" dirty="0" smtClean="0"/>
              <a:t>sordi</a:t>
            </a:r>
          </a:p>
          <a:p>
            <a:pPr marL="109728" indent="0" algn="just">
              <a:buNone/>
            </a:pPr>
            <a:endParaRPr lang="it-IT" sz="1500" dirty="0" smtClean="0"/>
          </a:p>
          <a:p>
            <a:pPr marL="109728" indent="0" algn="just">
              <a:buNone/>
            </a:pPr>
            <a:endParaRPr lang="it-IT" sz="1500" dirty="0"/>
          </a:p>
          <a:p>
            <a:pPr algn="just"/>
            <a:r>
              <a:rPr lang="it-IT" sz="1500" dirty="0"/>
              <a:t>tempo aggiuntivo (15 minuti) per la prova di Italiano</a:t>
            </a:r>
          </a:p>
          <a:p>
            <a:pPr marL="109728" indent="0" algn="just">
              <a:buNone/>
            </a:pPr>
            <a:r>
              <a:rPr lang="it-IT" sz="1500" dirty="0"/>
              <a:t>tempo aggiuntivo (15 minuti) per la prova di Matematica</a:t>
            </a:r>
          </a:p>
          <a:p>
            <a:pPr marL="109728" indent="0" algn="just">
              <a:buNone/>
            </a:pPr>
            <a:r>
              <a:rPr lang="it-IT" sz="1500" dirty="0"/>
              <a:t>tempo aggiuntivo (15 minuti) per la prova di Inglese (lettura)</a:t>
            </a:r>
          </a:p>
          <a:p>
            <a:pPr marL="109728" indent="0" algn="just">
              <a:buNone/>
            </a:pPr>
            <a:r>
              <a:rPr lang="it-IT" sz="1500" dirty="0"/>
              <a:t>terzo ascolto per la prova di Inglese (</a:t>
            </a:r>
            <a:r>
              <a:rPr lang="it-IT" sz="1500" dirty="0" smtClean="0"/>
              <a:t>ascolto)</a:t>
            </a:r>
            <a:endParaRPr lang="it-IT" sz="1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dirty="0" smtClean="0"/>
              <a:t>Strumenti compensativi e misure dispensative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5563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Cosa fare</a:t>
            </a:r>
            <a:endParaRPr lang="it-IT" dirty="0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085550"/>
              </p:ext>
            </p:extLst>
          </p:nvPr>
        </p:nvGraphicFramePr>
        <p:xfrm>
          <a:off x="899592" y="1397000"/>
          <a:ext cx="7200800" cy="4419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45865547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697888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b="0" u="sng" dirty="0" smtClean="0"/>
                        <a:t>Plessi</a:t>
                      </a:r>
                      <a:r>
                        <a:rPr lang="it-IT" sz="1400" b="0" dirty="0" smtClean="0"/>
                        <a:t> (Coordinatore</a:t>
                      </a:r>
                      <a:r>
                        <a:rPr lang="it-IT" sz="1400" b="0" baseline="0" dirty="0" smtClean="0"/>
                        <a:t> di plesso e Responsabile orario</a:t>
                      </a:r>
                      <a:r>
                        <a:rPr lang="it-IT" sz="1400" b="0" dirty="0" smtClean="0"/>
                        <a:t>)</a:t>
                      </a:r>
                      <a:endParaRPr lang="it-IT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b="0" dirty="0" smtClean="0"/>
                        <a:t>Predispone il calendario</a:t>
                      </a:r>
                      <a:r>
                        <a:rPr lang="it-IT" sz="1400" b="0" baseline="0" dirty="0" smtClean="0"/>
                        <a:t> delle prove;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b="0" baseline="0" dirty="0" smtClean="0"/>
                        <a:t>Individua i somministratori e i collaboratori tecnici;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b="0" baseline="0" dirty="0" smtClean="0"/>
                        <a:t>Organizza le attività scolastiche durante i giorni di svolgimento delle prove.</a:t>
                      </a:r>
                      <a:endParaRPr lang="it-IT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2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u="sng" dirty="0" smtClean="0"/>
                        <a:t>Coordinatore di classe</a:t>
                      </a:r>
                      <a:endParaRPr lang="it-IT" sz="1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400" dirty="0" smtClean="0"/>
                        <a:t>In base al P.D.P.</a:t>
                      </a:r>
                      <a:r>
                        <a:rPr lang="it-IT" sz="1400" baseline="0" dirty="0" smtClean="0"/>
                        <a:t> comunica le misure dispensative e gli strumenti compensativi riservati agli alunni DSA (entro il 2 marzo);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400" baseline="0" dirty="0" smtClean="0"/>
                        <a:t>Raccoglie i moduli delle informazioni di contesto.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82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u="sng" dirty="0" smtClean="0"/>
                        <a:t>Docente</a:t>
                      </a:r>
                      <a:r>
                        <a:rPr lang="it-IT" sz="1400" u="sng" baseline="0" dirty="0" smtClean="0"/>
                        <a:t> di Sostegno</a:t>
                      </a:r>
                      <a:endParaRPr lang="it-IT" sz="1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baseline="0" dirty="0" smtClean="0"/>
                        <a:t>Comunica l’eventuale esonero dalla prova dell’alunno DVA o la partecipazione con utilizzo delle misure compensative e dispensative (entro il 2 marzo);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baseline="0" dirty="0" smtClean="0"/>
                        <a:t>Prepara l’eventuale prova sostitutiva.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24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u="sng" dirty="0" smtClean="0"/>
                        <a:t>Docente somministratore</a:t>
                      </a:r>
                      <a:endParaRPr lang="it-IT" sz="1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dirty="0" smtClean="0"/>
                        <a:t>Segue il Protocollo di somministrazione indicato;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dirty="0" smtClean="0"/>
                        <a:t>Redige i</a:t>
                      </a:r>
                      <a:r>
                        <a:rPr lang="it-IT" sz="1400" baseline="0" dirty="0" smtClean="0"/>
                        <a:t> verbali nei giorni di svolgimento delle prove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Cosa fare</a:t>
            </a:r>
            <a:endParaRPr lang="it-IT" dirty="0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05842"/>
              </p:ext>
            </p:extLst>
          </p:nvPr>
        </p:nvGraphicFramePr>
        <p:xfrm>
          <a:off x="899592" y="1628800"/>
          <a:ext cx="7200800" cy="2377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45865547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697888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400" b="0" u="sng" dirty="0" smtClean="0"/>
                        <a:t>Collaboratore tecnico</a:t>
                      </a:r>
                      <a:endParaRPr lang="it-IT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b="0" baseline="0" dirty="0" smtClean="0"/>
                        <a:t>Controlla il corretto funzionamento dei dispositivi elettronici e informatici prima e durante le prove.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2834"/>
                  </a:ext>
                </a:extLst>
              </a:tr>
              <a:tr h="1159128">
                <a:tc>
                  <a:txBody>
                    <a:bodyPr/>
                    <a:lstStyle/>
                    <a:p>
                      <a:r>
                        <a:rPr lang="it-IT" sz="1400" u="sng" dirty="0" smtClean="0"/>
                        <a:t>Dirigente scolastico</a:t>
                      </a:r>
                      <a:endParaRPr lang="it-IT" sz="1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400" dirty="0" smtClean="0"/>
                        <a:t>Nomina i Docenti somministratori e i Collaboratori</a:t>
                      </a:r>
                      <a:r>
                        <a:rPr lang="it-IT" sz="1400" baseline="0" dirty="0" smtClean="0"/>
                        <a:t> Tecnici;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400" baseline="0" dirty="0" smtClean="0"/>
                        <a:t>Presiede alle operazioni preliminari e finali delle prove (consegna e ritiro delle buste contenenti elenchi e verbali)</a:t>
                      </a:r>
                    </a:p>
                    <a:p>
                      <a:pPr algn="just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824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7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it-IT" sz="2000" dirty="0" smtClean="0"/>
              <a:t>L’organizzazione </a:t>
            </a:r>
            <a:r>
              <a:rPr lang="it-IT" sz="2000" dirty="0"/>
              <a:t>della somministrazione delle prove INVALSI CBT nelle classi NON campione </a:t>
            </a:r>
            <a:r>
              <a:rPr lang="it-IT" sz="2000" dirty="0" smtClean="0"/>
              <a:t>può avvenire: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2000" dirty="0" smtClean="0"/>
              <a:t>- </a:t>
            </a:r>
            <a:r>
              <a:rPr lang="it-IT" sz="2000" b="1" dirty="0" smtClean="0"/>
              <a:t>per </a:t>
            </a:r>
            <a:r>
              <a:rPr lang="it-IT" sz="2000" b="1" dirty="0"/>
              <a:t>classe</a:t>
            </a:r>
            <a:r>
              <a:rPr lang="it-IT" sz="2000" dirty="0"/>
              <a:t>: l’intera classe svolge contemporaneamente la prova in un’aula </a:t>
            </a:r>
            <a:r>
              <a:rPr lang="it-IT" sz="2000" dirty="0" smtClean="0"/>
              <a:t>informatica;</a:t>
            </a:r>
            <a:endParaRPr lang="it-IT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2000" dirty="0" smtClean="0"/>
              <a:t>- </a:t>
            </a:r>
            <a:r>
              <a:rPr lang="it-IT" sz="2000" b="1" dirty="0" smtClean="0"/>
              <a:t>per </a:t>
            </a:r>
            <a:r>
              <a:rPr lang="it-IT" sz="2000" b="1" dirty="0"/>
              <a:t>gruppi</a:t>
            </a:r>
            <a:r>
              <a:rPr lang="it-IT" sz="2000" dirty="0"/>
              <a:t>: la classe è suddivisa in gruppi (non necessariamente di uguale numerosità) </a:t>
            </a:r>
            <a:r>
              <a:rPr lang="it-IT" sz="2000" dirty="0" smtClean="0"/>
              <a:t>che, in sequenza </a:t>
            </a:r>
            <a:r>
              <a:rPr lang="it-IT" sz="2000" dirty="0"/>
              <a:t>(anche in giorni diversi) o in </a:t>
            </a:r>
            <a:r>
              <a:rPr lang="it-IT" sz="2000" dirty="0" smtClean="0"/>
              <a:t>parallelo, svolgono </a:t>
            </a:r>
            <a:r>
              <a:rPr lang="it-IT" sz="2000" dirty="0"/>
              <a:t>la prova INVALSI CBT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Organizzazione delle giornate di somministrazione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18900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lnSpc>
                <a:spcPct val="160000"/>
              </a:lnSpc>
              <a:buNone/>
            </a:pPr>
            <a:r>
              <a:rPr lang="it-IT" sz="2000" dirty="0">
                <a:cs typeface="Arial" panose="020B0604020202020204" pitchFamily="34" charset="0"/>
              </a:rPr>
              <a:t>In ciascuna classe NON campione le prove Invalsi CBT si svolgono alla presenza di:</a:t>
            </a:r>
          </a:p>
          <a:p>
            <a:pPr algn="just">
              <a:lnSpc>
                <a:spcPct val="160000"/>
              </a:lnSpc>
            </a:pPr>
            <a:endParaRPr lang="it-IT" sz="2000" dirty="0">
              <a:cs typeface="Arial" panose="020B0604020202020204" pitchFamily="34" charset="0"/>
            </a:endParaRPr>
          </a:p>
          <a:p>
            <a:pPr marL="109728" indent="0" algn="just">
              <a:lnSpc>
                <a:spcPct val="160000"/>
              </a:lnSpc>
              <a:buNone/>
            </a:pPr>
            <a:r>
              <a:rPr lang="it-IT" sz="2000" dirty="0">
                <a:cs typeface="Arial" panose="020B0604020202020204" pitchFamily="34" charset="0"/>
              </a:rPr>
              <a:t>- un </a:t>
            </a:r>
            <a:r>
              <a:rPr lang="it-IT" sz="2000" b="1" dirty="0">
                <a:cs typeface="Arial" panose="020B0604020202020204" pitchFamily="34" charset="0"/>
              </a:rPr>
              <a:t>docente somministratore</a:t>
            </a:r>
            <a:r>
              <a:rPr lang="it-IT" sz="2000" dirty="0">
                <a:cs typeface="Arial" panose="020B0604020202020204" pitchFamily="34" charset="0"/>
              </a:rPr>
              <a:t>, individuato dal Dirigente scolastico (può essere lo stesso in tutte le giornate di somministrazione o cambiare da una giornata all’altra o nel corso della stessa giornata);</a:t>
            </a:r>
          </a:p>
          <a:p>
            <a:pPr marL="457200" indent="-457200" algn="just">
              <a:lnSpc>
                <a:spcPct val="160000"/>
              </a:lnSpc>
              <a:buFontTx/>
              <a:buChar char="-"/>
            </a:pPr>
            <a:endParaRPr lang="it-IT" sz="2000" dirty="0">
              <a:cs typeface="Arial" panose="020B0604020202020204" pitchFamily="34" charset="0"/>
            </a:endParaRPr>
          </a:p>
          <a:p>
            <a:pPr marL="109728" indent="0" algn="just">
              <a:lnSpc>
                <a:spcPct val="160000"/>
              </a:lnSpc>
              <a:buNone/>
            </a:pPr>
            <a:r>
              <a:rPr lang="it-IT" sz="2000" dirty="0">
                <a:cs typeface="Arial" panose="020B0604020202020204" pitchFamily="34" charset="0"/>
              </a:rPr>
              <a:t>– un </a:t>
            </a:r>
            <a:r>
              <a:rPr lang="it-IT" sz="2000" b="1" dirty="0">
                <a:cs typeface="Arial" panose="020B0604020202020204" pitchFamily="34" charset="0"/>
              </a:rPr>
              <a:t>collaboratore tecnico</a:t>
            </a:r>
            <a:r>
              <a:rPr lang="it-IT" sz="2000" dirty="0">
                <a:cs typeface="Arial" panose="020B0604020202020204" pitchFamily="34" charset="0"/>
              </a:rPr>
              <a:t>, individuato a sua discrezione dal Dirigente scolastico tra il personale docente, il personale ATA o altri collaboratori della scuola (può essere lo stesso in tutte le giornate di somministrazione o cambiare da una giornata all’altra o nel corso della stessa giornata).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/>
              <a:t/>
            </a:r>
            <a:br>
              <a:rPr lang="it-IT" sz="3600" dirty="0"/>
            </a:br>
            <a:r>
              <a:rPr lang="it-IT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Sorveglianza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380306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2289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it-IT" sz="1800" dirty="0"/>
              <a:t>Nella settimana precedente alla somministrazione delle prove è necessario: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800" dirty="0"/>
              <a:t>1. nei due giorni precedenti alla somministrazione, </a:t>
            </a:r>
            <a:r>
              <a:rPr lang="it-IT" sz="1800" u="sng" dirty="0"/>
              <a:t>stampare l’elenco studenti per </a:t>
            </a:r>
            <a:r>
              <a:rPr lang="it-IT" sz="1800" u="sng" dirty="0" smtClean="0"/>
              <a:t>la somministrazione e i verbali</a:t>
            </a:r>
            <a:r>
              <a:rPr lang="it-IT" sz="1800" dirty="0" smtClean="0"/>
              <a:t>;</a:t>
            </a:r>
            <a:endParaRPr lang="it-IT" sz="18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800" dirty="0"/>
              <a:t>2. </a:t>
            </a:r>
            <a:r>
              <a:rPr lang="it-IT" sz="1800" u="sng" dirty="0"/>
              <a:t>riporre in una busta sigillata </a:t>
            </a:r>
            <a:r>
              <a:rPr lang="it-IT" sz="1800" dirty="0"/>
              <a:t>(una per ciascuna </a:t>
            </a:r>
            <a:r>
              <a:rPr lang="it-IT" sz="1800" dirty="0" smtClean="0"/>
              <a:t>classe) </a:t>
            </a:r>
            <a:r>
              <a:rPr lang="it-IT" sz="1800" u="sng" dirty="0"/>
              <a:t>e contrassegnata con </a:t>
            </a:r>
            <a:r>
              <a:rPr lang="it-IT" sz="1800" u="sng" dirty="0" smtClean="0"/>
              <a:t>il codice </a:t>
            </a:r>
            <a:r>
              <a:rPr lang="it-IT" sz="1800" u="sng" dirty="0"/>
              <a:t>meccanografico del plesso e il nome dalla sezione della classe interessata </a:t>
            </a:r>
            <a:r>
              <a:rPr lang="it-IT" sz="1800" u="sng" dirty="0" smtClean="0"/>
              <a:t>l’elenco studenti </a:t>
            </a:r>
            <a:r>
              <a:rPr lang="it-IT" sz="1800" u="sng" dirty="0"/>
              <a:t>per la somministrazione</a:t>
            </a:r>
            <a:r>
              <a:rPr lang="it-IT" sz="1800" dirty="0"/>
              <a:t> (uno per ciascuna </a:t>
            </a:r>
            <a:r>
              <a:rPr lang="it-IT" sz="1800" dirty="0" smtClean="0"/>
              <a:t>disciplina</a:t>
            </a:r>
            <a:r>
              <a:rPr lang="it-IT" sz="1800" dirty="0"/>
              <a:t>)</a:t>
            </a:r>
            <a:r>
              <a:rPr lang="it-IT" sz="1800" dirty="0" smtClean="0"/>
              <a:t> da conservare </a:t>
            </a:r>
            <a:r>
              <a:rPr lang="it-IT" sz="1800" dirty="0"/>
              <a:t>in un luogo sicuro e </a:t>
            </a:r>
            <a:r>
              <a:rPr lang="it-IT" sz="1800" dirty="0" smtClean="0"/>
              <a:t>protetto;</a:t>
            </a:r>
            <a:endParaRPr lang="it-IT" sz="18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800" dirty="0"/>
              <a:t>3. il giorno precedente allo svolgimento delle prove</a:t>
            </a:r>
            <a:r>
              <a:rPr lang="it-IT" sz="1800" b="1" dirty="0"/>
              <a:t> verificare ancora una volta che i </a:t>
            </a:r>
            <a:r>
              <a:rPr lang="it-IT" sz="1800" b="1" dirty="0" smtClean="0"/>
              <a:t>computer siano </a:t>
            </a:r>
            <a:r>
              <a:rPr lang="it-IT" sz="1800" b="1" dirty="0"/>
              <a:t>pronti per l’uso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it-IT" dirty="0" smtClean="0"/>
              <a:t>Prima della somministrazione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46891"/>
          </a:xfrm>
        </p:spPr>
        <p:txBody>
          <a:bodyPr>
            <a:normAutofit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it-IT" sz="1600" b="1" dirty="0"/>
              <a:t>Nel primo giorno di </a:t>
            </a:r>
            <a:r>
              <a:rPr lang="it-IT" sz="1600" dirty="0" smtClean="0"/>
              <a:t>somministrazione:</a:t>
            </a:r>
            <a:endParaRPr lang="it-IT" sz="16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600" dirty="0" smtClean="0"/>
              <a:t>1. il </a:t>
            </a:r>
            <a:r>
              <a:rPr lang="it-IT" sz="1600" dirty="0"/>
              <a:t>Dirigente scolastico (o un suo delegato) convoca almeno </a:t>
            </a:r>
            <a:r>
              <a:rPr lang="it-IT" sz="1600" b="1" dirty="0"/>
              <a:t>45 minuti prima dell’inizio </a:t>
            </a:r>
            <a:r>
              <a:rPr lang="it-IT" sz="1600" b="1" dirty="0" smtClean="0"/>
              <a:t>della prima prova</a:t>
            </a:r>
            <a:r>
              <a:rPr lang="it-IT" sz="1600" dirty="0" smtClean="0"/>
              <a:t> il </a:t>
            </a:r>
            <a:r>
              <a:rPr lang="it-IT" sz="1600" i="1" dirty="0"/>
              <a:t>docente somministratore </a:t>
            </a:r>
            <a:r>
              <a:rPr lang="it-IT" sz="1600" dirty="0"/>
              <a:t>(o </a:t>
            </a:r>
            <a:r>
              <a:rPr lang="it-IT" sz="1600" i="1" dirty="0"/>
              <a:t>i docenti somministratori </a:t>
            </a:r>
            <a:r>
              <a:rPr lang="it-IT" sz="1600" dirty="0"/>
              <a:t>nel caso ne siano stati </a:t>
            </a:r>
            <a:r>
              <a:rPr lang="it-IT" sz="1600" dirty="0" smtClean="0"/>
              <a:t>previsti più </a:t>
            </a:r>
            <a:r>
              <a:rPr lang="it-IT" sz="1600" dirty="0"/>
              <a:t>di </a:t>
            </a:r>
            <a:r>
              <a:rPr lang="it-IT" sz="1600" dirty="0" smtClean="0"/>
              <a:t>uno);</a:t>
            </a:r>
            <a:endParaRPr lang="it-IT" sz="16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600" dirty="0"/>
              <a:t>2. il Dirigente scolastico (o un suo delegato) consegna al </a:t>
            </a:r>
            <a:r>
              <a:rPr lang="it-IT" sz="1600" i="1" dirty="0"/>
              <a:t>docente somministratore </a:t>
            </a:r>
            <a:r>
              <a:rPr lang="it-IT" sz="1600" dirty="0" smtClean="0"/>
              <a:t>che somministra </a:t>
            </a:r>
            <a:r>
              <a:rPr lang="it-IT" sz="1600" dirty="0"/>
              <a:t>la prova INVALSI CBT all’intera classe o al primo gruppo:</a:t>
            </a:r>
          </a:p>
          <a:p>
            <a:pPr marL="365760" lvl="1" indent="0" algn="just">
              <a:lnSpc>
                <a:spcPct val="150000"/>
              </a:lnSpc>
              <a:buNone/>
            </a:pPr>
            <a:r>
              <a:rPr lang="it-IT" sz="1600" dirty="0"/>
              <a:t>a. </a:t>
            </a:r>
            <a:r>
              <a:rPr lang="it-IT" sz="1600" b="1" dirty="0"/>
              <a:t>la busta chiusa contente l’</a:t>
            </a:r>
            <a:r>
              <a:rPr lang="it-IT" sz="1600" b="1" i="1" dirty="0"/>
              <a:t>elenco studenti per la somministrazione </a:t>
            </a:r>
            <a:r>
              <a:rPr lang="it-IT" sz="1600" dirty="0"/>
              <a:t>per </a:t>
            </a:r>
            <a:r>
              <a:rPr lang="it-IT" sz="1600" dirty="0" smtClean="0"/>
              <a:t>ciascuna disciplina </a:t>
            </a:r>
            <a:r>
              <a:rPr lang="it-IT" sz="1600" dirty="0"/>
              <a:t>(Italiano, Matematica, Inglese lettura, Inglese ascolto</a:t>
            </a:r>
            <a:r>
              <a:rPr lang="it-IT" sz="1600" dirty="0" smtClean="0"/>
              <a:t>);</a:t>
            </a:r>
            <a:endParaRPr lang="it-IT" sz="1600" dirty="0"/>
          </a:p>
          <a:p>
            <a:pPr marL="365760" lvl="1" indent="0" algn="just">
              <a:lnSpc>
                <a:spcPct val="150000"/>
              </a:lnSpc>
              <a:buNone/>
            </a:pPr>
            <a:r>
              <a:rPr lang="it-IT" sz="1600" dirty="0"/>
              <a:t>b. </a:t>
            </a:r>
            <a:r>
              <a:rPr lang="it-IT" sz="1600" b="1" dirty="0"/>
              <a:t>una busta contrassegnata con il codice meccanografico del plesso e il nome </a:t>
            </a:r>
            <a:r>
              <a:rPr lang="it-IT" sz="1600" b="1" dirty="0" smtClean="0"/>
              <a:t>dalla sezione </a:t>
            </a:r>
            <a:r>
              <a:rPr lang="it-IT" sz="1600" b="1" dirty="0"/>
              <a:t>della classe</a:t>
            </a:r>
            <a:r>
              <a:rPr lang="it-IT" sz="1600" dirty="0"/>
              <a:t> interessata in cui al termine della prova INVALSI CBT sono </a:t>
            </a:r>
            <a:r>
              <a:rPr lang="it-IT" sz="1600" dirty="0" smtClean="0"/>
              <a:t>riposte le </a:t>
            </a:r>
            <a:r>
              <a:rPr lang="it-IT" sz="1600" dirty="0"/>
              <a:t>credenziali non utilizzate e l’</a:t>
            </a:r>
            <a:r>
              <a:rPr lang="it-IT" sz="1600" i="1" dirty="0"/>
              <a:t>elenco studenti per la somministrazione </a:t>
            </a:r>
            <a:r>
              <a:rPr lang="it-IT" sz="1600" dirty="0"/>
              <a:t>per le </a:t>
            </a:r>
            <a:r>
              <a:rPr lang="it-IT" sz="1600" dirty="0" smtClean="0"/>
              <a:t>discipline ancora </a:t>
            </a:r>
            <a:r>
              <a:rPr lang="it-IT" sz="1600" dirty="0"/>
              <a:t>da </a:t>
            </a:r>
            <a:r>
              <a:rPr lang="it-IT" sz="1600" dirty="0" smtClean="0"/>
              <a:t>svolgere;</a:t>
            </a:r>
            <a:endParaRPr lang="it-IT" sz="1600" dirty="0"/>
          </a:p>
          <a:p>
            <a:pPr>
              <a:lnSpc>
                <a:spcPct val="150000"/>
              </a:lnSpc>
            </a:pPr>
            <a:endParaRPr lang="it-IT" sz="16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it-IT" dirty="0" smtClean="0"/>
              <a:t>Il giorno della prova Invalsi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73271" y="1340768"/>
            <a:ext cx="8229600" cy="4608512"/>
          </a:xfrm>
        </p:spPr>
        <p:txBody>
          <a:bodyPr>
            <a:normAutofit/>
          </a:bodyPr>
          <a:lstStyle/>
          <a:p>
            <a:pPr marL="365760" lvl="1" indent="0" algn="just">
              <a:lnSpc>
                <a:spcPct val="150000"/>
              </a:lnSpc>
              <a:buNone/>
            </a:pPr>
            <a:r>
              <a:rPr lang="it-IT" sz="1600" dirty="0"/>
              <a:t>c. </a:t>
            </a:r>
            <a:r>
              <a:rPr lang="it-IT" sz="1600" b="1" dirty="0"/>
              <a:t>un elenco nominativo degli studenti della classe</a:t>
            </a:r>
            <a:r>
              <a:rPr lang="it-IT" sz="1600" dirty="0"/>
              <a:t> che sostengono almeno una prova CBT, predisposto con le colonne per contenere</a:t>
            </a:r>
            <a:r>
              <a:rPr lang="it-IT" sz="1200" dirty="0"/>
              <a:t>:</a:t>
            </a:r>
          </a:p>
          <a:p>
            <a:pPr lvl="1" algn="just">
              <a:lnSpc>
                <a:spcPct val="150000"/>
              </a:lnSpc>
            </a:pPr>
            <a:r>
              <a:rPr lang="it-IT" sz="1400" dirty="0"/>
              <a:t>1. data di svolgimento della prova di Italiano</a:t>
            </a:r>
          </a:p>
          <a:p>
            <a:pPr lvl="1" algn="just">
              <a:lnSpc>
                <a:spcPct val="150000"/>
              </a:lnSpc>
            </a:pPr>
            <a:r>
              <a:rPr lang="it-IT" sz="1400" dirty="0"/>
              <a:t>2. ora d’inizio della prova d’Italiano di ciascun allievo</a:t>
            </a:r>
          </a:p>
          <a:p>
            <a:pPr lvl="1" algn="just">
              <a:lnSpc>
                <a:spcPct val="150000"/>
              </a:lnSpc>
            </a:pPr>
            <a:r>
              <a:rPr lang="it-IT" sz="1400" dirty="0"/>
              <a:t>3. ora di fine delle prova d’Italiano di ciascun allievo</a:t>
            </a:r>
          </a:p>
          <a:p>
            <a:pPr lvl="1" algn="just">
              <a:lnSpc>
                <a:spcPct val="150000"/>
              </a:lnSpc>
            </a:pPr>
            <a:r>
              <a:rPr lang="it-IT" sz="1400" dirty="0"/>
              <a:t>4. la firma </a:t>
            </a:r>
            <a:r>
              <a:rPr lang="it-IT" sz="1400" dirty="0" smtClean="0"/>
              <a:t>dell’allievo</a:t>
            </a:r>
          </a:p>
          <a:p>
            <a:pPr lvl="1" algn="just">
              <a:lnSpc>
                <a:spcPct val="150000"/>
              </a:lnSpc>
            </a:pPr>
            <a:r>
              <a:rPr lang="it-IT" sz="1400" dirty="0" smtClean="0"/>
              <a:t>5. la firma del docente somministratore</a:t>
            </a:r>
          </a:p>
          <a:p>
            <a:pPr lvl="1" algn="just">
              <a:lnSpc>
                <a:spcPct val="150000"/>
              </a:lnSpc>
            </a:pPr>
            <a:endParaRPr lang="it-IT" sz="1400" dirty="0">
              <a:solidFill>
                <a:srgbClr val="FF0000"/>
              </a:solidFill>
            </a:endParaRPr>
          </a:p>
          <a:p>
            <a:pPr marL="393192" lvl="1" indent="0" algn="just">
              <a:lnSpc>
                <a:spcPct val="150000"/>
              </a:lnSpc>
              <a:buNone/>
            </a:pPr>
            <a:r>
              <a:rPr lang="it-IT" sz="1600" dirty="0" smtClean="0"/>
              <a:t>d. Il </a:t>
            </a:r>
            <a:r>
              <a:rPr lang="it-IT" sz="1600" b="1" dirty="0" smtClean="0"/>
              <a:t>verbale</a:t>
            </a:r>
            <a:r>
              <a:rPr lang="it-IT" sz="1600" dirty="0" smtClean="0"/>
              <a:t> </a:t>
            </a:r>
            <a:r>
              <a:rPr lang="it-IT" sz="1600" b="1" dirty="0" smtClean="0"/>
              <a:t>della riunione preliminare </a:t>
            </a:r>
            <a:r>
              <a:rPr lang="it-IT" sz="1600" dirty="0" smtClean="0"/>
              <a:t>allo svolgimento della prima somministrazione (nei giorni seguenti sarà sostituito dal verbale di riconsegna da parte del DS) e il </a:t>
            </a:r>
            <a:r>
              <a:rPr lang="it-IT" sz="1600" b="1" dirty="0" smtClean="0"/>
              <a:t>verbale di riconsegna </a:t>
            </a:r>
            <a:r>
              <a:rPr lang="it-IT" sz="1600" dirty="0" smtClean="0"/>
              <a:t>delle buste dopo lo svolgimento della prova prevista.</a:t>
            </a:r>
            <a:endParaRPr lang="it-IT" sz="16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giorno della prova Invalsi</a:t>
            </a:r>
          </a:p>
        </p:txBody>
      </p:sp>
    </p:spTree>
    <p:extLst>
      <p:ext uri="{BB962C8B-B14F-4D97-AF65-F5344CB8AC3E}">
        <p14:creationId xmlns:p14="http://schemas.microsoft.com/office/powerpoint/2010/main" val="11085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it-IT" sz="1700" dirty="0"/>
              <a:t>3. il docente somministratore si reca nel locale in cui si svolge la prima prova INVALSI </a:t>
            </a:r>
            <a:r>
              <a:rPr lang="it-IT" sz="1700" dirty="0" smtClean="0"/>
              <a:t>CBT;</a:t>
            </a:r>
            <a:endParaRPr lang="it-IT" sz="17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700" dirty="0"/>
              <a:t>4. il collaboratore tecnico </a:t>
            </a:r>
            <a:r>
              <a:rPr lang="it-IT" sz="1700" b="1" dirty="0"/>
              <a:t>si assicura che tutti i computer predisposti per la </a:t>
            </a:r>
            <a:r>
              <a:rPr lang="it-IT" sz="1700" b="1" dirty="0" smtClean="0"/>
              <a:t>somministrazione</a:t>
            </a:r>
            <a:r>
              <a:rPr lang="it-IT" sz="1700" dirty="0" smtClean="0"/>
              <a:t> della </a:t>
            </a:r>
            <a:r>
              <a:rPr lang="it-IT" sz="1700" dirty="0"/>
              <a:t>prima prova INVALSI CBT </a:t>
            </a:r>
            <a:r>
              <a:rPr lang="it-IT" sz="1700" b="1" dirty="0"/>
              <a:t>siano accesi e con attiva la pagina dalla quale iniziare la </a:t>
            </a:r>
            <a:r>
              <a:rPr lang="it-IT" sz="1700" b="1" dirty="0" smtClean="0"/>
              <a:t>prova stessa</a:t>
            </a:r>
            <a:r>
              <a:rPr lang="it-IT" sz="1700" dirty="0" smtClean="0"/>
              <a:t> (</a:t>
            </a:r>
            <a:r>
              <a:rPr lang="it-IT" sz="1700" dirty="0"/>
              <a:t>Il </a:t>
            </a:r>
            <a:r>
              <a:rPr lang="it-IT" sz="1700" i="1" dirty="0"/>
              <a:t>link </a:t>
            </a:r>
            <a:r>
              <a:rPr lang="it-IT" sz="1700" dirty="0"/>
              <a:t>sarà reso disponibile dall’INVALSI nell’area riservata alla scuola il giorno prima del suo </a:t>
            </a:r>
            <a:r>
              <a:rPr lang="it-IT" sz="1700" dirty="0" smtClean="0"/>
              <a:t>svolgimento);</a:t>
            </a:r>
            <a:endParaRPr lang="it-IT" sz="17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700" dirty="0"/>
              <a:t>5. il docente somministratore</a:t>
            </a:r>
            <a:r>
              <a:rPr lang="it-IT" sz="1700" i="1" dirty="0"/>
              <a:t> </a:t>
            </a:r>
            <a:r>
              <a:rPr lang="it-IT" sz="1700" dirty="0"/>
              <a:t>fa accomodare gli allievi ai loro </a:t>
            </a:r>
            <a:r>
              <a:rPr lang="it-IT" sz="1700" dirty="0" smtClean="0"/>
              <a:t>posti;</a:t>
            </a:r>
            <a:endParaRPr lang="it-IT" sz="17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700" dirty="0"/>
              <a:t>6. il docente somministratore </a:t>
            </a:r>
            <a:r>
              <a:rPr lang="it-IT" sz="1700" b="1" dirty="0"/>
              <a:t>apre la busta contenente le credenziali </a:t>
            </a:r>
            <a:r>
              <a:rPr lang="it-IT" sz="1700" dirty="0"/>
              <a:t>per ciascuno </a:t>
            </a:r>
            <a:r>
              <a:rPr lang="it-IT" sz="1700" dirty="0" smtClean="0"/>
              <a:t>studente </a:t>
            </a:r>
            <a:r>
              <a:rPr lang="it-IT" sz="1700" b="1" dirty="0" smtClean="0"/>
              <a:t>e ritaglia </a:t>
            </a:r>
            <a:r>
              <a:rPr lang="it-IT" sz="1700" b="1" dirty="0"/>
              <a:t>per ogni allievo le credenziali per lo svolgimento della </a:t>
            </a:r>
            <a:r>
              <a:rPr lang="it-IT" sz="1700" b="1" dirty="0" smtClean="0"/>
              <a:t>prova</a:t>
            </a:r>
            <a:r>
              <a:rPr lang="it-IT" sz="1700" dirty="0" smtClean="0"/>
              <a:t> (cosiddetto </a:t>
            </a:r>
            <a:r>
              <a:rPr lang="it-IT" sz="1700" b="1" i="1" dirty="0" smtClean="0"/>
              <a:t>talloncino</a:t>
            </a:r>
            <a:r>
              <a:rPr lang="it-IT" sz="1700" dirty="0"/>
              <a:t>), avendo cura di riporre nella busta quelle eventualmente non </a:t>
            </a:r>
            <a:r>
              <a:rPr lang="it-IT" sz="1700" dirty="0" smtClean="0"/>
              <a:t>utilizzate;</a:t>
            </a:r>
            <a:endParaRPr lang="it-IT" sz="17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700" dirty="0" smtClean="0"/>
              <a:t>7. </a:t>
            </a:r>
            <a:r>
              <a:rPr lang="it-IT" sz="1700" dirty="0"/>
              <a:t>il docente somministratore </a:t>
            </a:r>
            <a:r>
              <a:rPr lang="it-IT" sz="1700" b="1" dirty="0"/>
              <a:t>distribuisce agli allievi le credenziali</a:t>
            </a:r>
            <a:r>
              <a:rPr lang="it-IT" sz="1700" dirty="0"/>
              <a:t> per lo svolgimento della </a:t>
            </a:r>
            <a:r>
              <a:rPr lang="it-IT" sz="1700" dirty="0" smtClean="0"/>
              <a:t>prova;</a:t>
            </a:r>
            <a:endParaRPr lang="it-IT" sz="1700" dirty="0"/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giorno della prova Invalsi</a:t>
            </a:r>
          </a:p>
        </p:txBody>
      </p:sp>
    </p:spTree>
    <p:extLst>
      <p:ext uri="{BB962C8B-B14F-4D97-AF65-F5344CB8AC3E}">
        <p14:creationId xmlns:p14="http://schemas.microsoft.com/office/powerpoint/2010/main" val="258612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61205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it-IT" sz="1800" dirty="0" smtClean="0"/>
              <a:t>8. </a:t>
            </a:r>
            <a:r>
              <a:rPr lang="it-IT" sz="1800" dirty="0"/>
              <a:t>il docente somministratore dà inizio alla prima prova INVALSI CBT comunicando agli </a:t>
            </a:r>
            <a:r>
              <a:rPr lang="it-IT" sz="1800" dirty="0" smtClean="0"/>
              <a:t>allievi che (Nota da leggere agli studenti):</a:t>
            </a:r>
            <a:endParaRPr lang="it-IT" sz="1800" dirty="0"/>
          </a:p>
          <a:p>
            <a:pPr marL="365760" lvl="1" indent="0" algn="just">
              <a:lnSpc>
                <a:spcPct val="150000"/>
              </a:lnSpc>
              <a:buNone/>
            </a:pPr>
            <a:r>
              <a:rPr lang="it-IT" sz="1600" dirty="0"/>
              <a:t>a. possono usare carta e penna per loro </a:t>
            </a:r>
            <a:r>
              <a:rPr lang="it-IT" sz="1600" dirty="0" smtClean="0"/>
              <a:t>appunti;</a:t>
            </a:r>
            <a:endParaRPr lang="it-IT" sz="1600" dirty="0"/>
          </a:p>
          <a:p>
            <a:pPr marL="365760" lvl="1" indent="0" algn="just">
              <a:lnSpc>
                <a:spcPct val="150000"/>
              </a:lnSpc>
              <a:buNone/>
            </a:pPr>
            <a:r>
              <a:rPr lang="it-IT" sz="1600" dirty="0"/>
              <a:t>b. che dovranno consegnare eventuali appunti al termine della prova al </a:t>
            </a:r>
            <a:r>
              <a:rPr lang="it-IT" sz="1600" dirty="0" smtClean="0"/>
              <a:t>docente somministratore </a:t>
            </a:r>
            <a:r>
              <a:rPr lang="it-IT" sz="1600" dirty="0"/>
              <a:t>che provvede subito a </a:t>
            </a:r>
            <a:r>
              <a:rPr lang="it-IT" sz="1600" dirty="0" smtClean="0"/>
              <a:t>distruggerli;</a:t>
            </a:r>
            <a:endParaRPr lang="it-IT" sz="1600" dirty="0"/>
          </a:p>
          <a:p>
            <a:pPr marL="365760" lvl="1" indent="0" algn="just">
              <a:lnSpc>
                <a:spcPct val="150000"/>
              </a:lnSpc>
              <a:buNone/>
            </a:pPr>
            <a:r>
              <a:rPr lang="it-IT" sz="1600" dirty="0"/>
              <a:t>c. che il tempo complessivo di svolgimento della prova è definito dalla </a:t>
            </a:r>
            <a:r>
              <a:rPr lang="it-IT" sz="1600" dirty="0" smtClean="0"/>
              <a:t>piattaforma;</a:t>
            </a:r>
            <a:endParaRPr lang="it-IT" sz="1600" dirty="0"/>
          </a:p>
          <a:p>
            <a:pPr marL="365760" lvl="1" indent="0" algn="just">
              <a:lnSpc>
                <a:spcPct val="150000"/>
              </a:lnSpc>
              <a:buNone/>
            </a:pPr>
            <a:r>
              <a:rPr lang="it-IT" sz="1600" dirty="0"/>
              <a:t>d. una volta chiusa la prima prova INVALSI CBT (o che il tempo sarà scaduto) non sarà </a:t>
            </a:r>
            <a:r>
              <a:rPr lang="it-IT" sz="1600" dirty="0" smtClean="0"/>
              <a:t>più possibile </a:t>
            </a:r>
            <a:r>
              <a:rPr lang="it-IT" sz="1600" dirty="0"/>
              <a:t>accedere nuovamente alla </a:t>
            </a:r>
            <a:r>
              <a:rPr lang="it-IT" sz="1600" dirty="0" smtClean="0"/>
              <a:t>prova.</a:t>
            </a:r>
            <a:endParaRPr lang="it-IT" sz="16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it-IT" sz="1800" dirty="0"/>
              <a:t>9</a:t>
            </a:r>
            <a:r>
              <a:rPr lang="it-IT" sz="1800" dirty="0" smtClean="0"/>
              <a:t>. </a:t>
            </a:r>
            <a:r>
              <a:rPr lang="it-IT" sz="1800" dirty="0"/>
              <a:t>il docente somministratore ripone nella busta </a:t>
            </a:r>
            <a:r>
              <a:rPr lang="it-IT" sz="1800" b="1" dirty="0" smtClean="0"/>
              <a:t>b </a:t>
            </a:r>
            <a:r>
              <a:rPr lang="it-IT" sz="1800" dirty="0"/>
              <a:t>I talloncini con le </a:t>
            </a:r>
            <a:r>
              <a:rPr lang="it-IT" sz="1800" dirty="0" smtClean="0"/>
              <a:t>credenziali eventualmente </a:t>
            </a:r>
            <a:r>
              <a:rPr lang="it-IT" sz="1800" dirty="0"/>
              <a:t>non </a:t>
            </a:r>
            <a:r>
              <a:rPr lang="it-IT" sz="1800" dirty="0" smtClean="0"/>
              <a:t>utilizzate;</a:t>
            </a:r>
            <a:endParaRPr lang="it-IT" sz="1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476672"/>
            <a:ext cx="835292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1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Il giorno della prova Invalsi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it-IT" sz="1600" dirty="0" smtClean="0"/>
              <a:t>10. </a:t>
            </a:r>
            <a:r>
              <a:rPr lang="it-IT" sz="1600" dirty="0"/>
              <a:t>al termine della prima prova INVALSI CBT </a:t>
            </a:r>
            <a:r>
              <a:rPr lang="it-IT" sz="1600" b="1" dirty="0"/>
              <a:t>ciascuno studente</a:t>
            </a:r>
            <a:r>
              <a:rPr lang="it-IT" sz="1600" dirty="0"/>
              <a:t> si reca dal </a:t>
            </a:r>
            <a:r>
              <a:rPr lang="it-IT" sz="1600" dirty="0" smtClean="0"/>
              <a:t>docente somministratore </a:t>
            </a:r>
            <a:r>
              <a:rPr lang="it-IT" sz="1600" dirty="0"/>
              <a:t>e: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it-IT" sz="1600" dirty="0"/>
              <a:t>a. </a:t>
            </a:r>
            <a:r>
              <a:rPr lang="it-IT" sz="1600" b="1" dirty="0"/>
              <a:t>firma </a:t>
            </a:r>
            <a:r>
              <a:rPr lang="it-IT" sz="1600" b="1" dirty="0" smtClean="0"/>
              <a:t>il registro</a:t>
            </a:r>
            <a:r>
              <a:rPr lang="it-IT" sz="1600" dirty="0" smtClean="0"/>
              <a:t> </a:t>
            </a:r>
            <a:r>
              <a:rPr lang="it-IT" sz="1600" dirty="0"/>
              <a:t>compilato via via dal </a:t>
            </a:r>
            <a:r>
              <a:rPr lang="it-IT" sz="1600" dirty="0" smtClean="0"/>
              <a:t>docente somministratore </a:t>
            </a:r>
            <a:r>
              <a:rPr lang="it-IT" sz="1600" dirty="0"/>
              <a:t>nelle varie fasi di svolgimento della prova INVALSI </a:t>
            </a:r>
            <a:r>
              <a:rPr lang="it-IT" sz="1600" dirty="0" smtClean="0"/>
              <a:t>CBT;</a:t>
            </a:r>
            <a:endParaRPr lang="it-IT" sz="1600" dirty="0"/>
          </a:p>
          <a:p>
            <a:pPr lvl="1" algn="just">
              <a:lnSpc>
                <a:spcPct val="150000"/>
              </a:lnSpc>
              <a:buNone/>
            </a:pPr>
            <a:r>
              <a:rPr lang="it-IT" sz="1600" dirty="0"/>
              <a:t>b. </a:t>
            </a:r>
            <a:r>
              <a:rPr lang="it-IT" sz="1600" b="1" dirty="0"/>
              <a:t>riconsegna al docente somministratore il talloncino con le proprie credenziali, </a:t>
            </a:r>
            <a:r>
              <a:rPr lang="it-IT" sz="1600" b="1" dirty="0" smtClean="0"/>
              <a:t>firmato dall’allievo </a:t>
            </a:r>
            <a:r>
              <a:rPr lang="it-IT" sz="1600" b="1" dirty="0"/>
              <a:t>stesso e dal docente </a:t>
            </a:r>
            <a:r>
              <a:rPr lang="it-IT" sz="1600" b="1" dirty="0" smtClean="0"/>
              <a:t>somministratore</a:t>
            </a:r>
            <a:r>
              <a:rPr lang="it-IT" sz="1600" dirty="0" smtClean="0"/>
              <a:t>.</a:t>
            </a:r>
            <a:endParaRPr lang="it-IT" sz="1600" dirty="0"/>
          </a:p>
          <a:p>
            <a:pPr algn="just">
              <a:lnSpc>
                <a:spcPct val="150000"/>
              </a:lnSpc>
              <a:buNone/>
            </a:pPr>
            <a:r>
              <a:rPr lang="it-IT" sz="1600" dirty="0" smtClean="0"/>
              <a:t>11. </a:t>
            </a:r>
            <a:r>
              <a:rPr lang="it-IT" sz="1600" b="1" dirty="0"/>
              <a:t>il docente somministratore ripone all’interno della busta </a:t>
            </a:r>
            <a:r>
              <a:rPr lang="it-IT" sz="1600" b="1" dirty="0" smtClean="0"/>
              <a:t>b </a:t>
            </a:r>
            <a:r>
              <a:rPr lang="it-IT" sz="1600" b="1" dirty="0"/>
              <a:t>tutti i talloncini </a:t>
            </a:r>
            <a:r>
              <a:rPr lang="it-IT" sz="1600" b="1" dirty="0" smtClean="0"/>
              <a:t>e l’elenco</a:t>
            </a:r>
            <a:r>
              <a:rPr lang="it-IT" sz="1600" dirty="0" smtClean="0"/>
              <a:t>, </a:t>
            </a:r>
            <a:r>
              <a:rPr lang="it-IT" sz="1600" dirty="0"/>
              <a:t>sottoscritto da tutti gli allievi presenti durante </a:t>
            </a:r>
            <a:r>
              <a:rPr lang="it-IT" sz="1600" dirty="0" smtClean="0"/>
              <a:t>la somministrazione </a:t>
            </a:r>
            <a:r>
              <a:rPr lang="it-IT" sz="1600" dirty="0"/>
              <a:t>della prima prova INVALSI CBT</a:t>
            </a:r>
          </a:p>
          <a:p>
            <a:pPr algn="just">
              <a:lnSpc>
                <a:spcPct val="150000"/>
              </a:lnSpc>
              <a:buNone/>
            </a:pPr>
            <a:r>
              <a:rPr lang="it-IT" sz="1600" dirty="0" smtClean="0"/>
              <a:t>12. </a:t>
            </a:r>
            <a:r>
              <a:rPr lang="it-IT" sz="1600" b="1" dirty="0"/>
              <a:t>il docente somministratore chiude e firma la busta </a:t>
            </a:r>
            <a:r>
              <a:rPr lang="it-IT" sz="1600" b="1" dirty="0" smtClean="0"/>
              <a:t>b </a:t>
            </a:r>
            <a:r>
              <a:rPr lang="it-IT" sz="1600" b="1" dirty="0"/>
              <a:t>sulla quale riporta il </a:t>
            </a:r>
            <a:r>
              <a:rPr lang="it-IT" sz="1600" b="1" dirty="0" smtClean="0"/>
              <a:t>codice meccanografico </a:t>
            </a:r>
            <a:r>
              <a:rPr lang="it-IT" sz="1600" b="1" dirty="0"/>
              <a:t>del plesso e il nome dalla sezione della classe </a:t>
            </a:r>
            <a:r>
              <a:rPr lang="it-IT" sz="1600" dirty="0"/>
              <a:t>interessata e la </a:t>
            </a:r>
            <a:r>
              <a:rPr lang="it-IT" sz="1600" dirty="0" smtClean="0"/>
              <a:t>consegna al Dirigente </a:t>
            </a:r>
            <a:r>
              <a:rPr lang="it-IT" sz="1600" dirty="0"/>
              <a:t>scolastico (o a un suo delegato</a:t>
            </a:r>
            <a:r>
              <a:rPr lang="it-IT" sz="1600" dirty="0" smtClean="0"/>
              <a:t>) compilano il relativo verbale.</a:t>
            </a:r>
            <a:endParaRPr lang="it-IT" sz="1600" dirty="0"/>
          </a:p>
          <a:p>
            <a:pPr>
              <a:lnSpc>
                <a:spcPct val="150000"/>
              </a:lnSpc>
            </a:pPr>
            <a:endParaRPr lang="it-IT" sz="16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giorno della prova Invalsi</a:t>
            </a:r>
          </a:p>
        </p:txBody>
      </p:sp>
    </p:spTree>
    <p:extLst>
      <p:ext uri="{BB962C8B-B14F-4D97-AF65-F5344CB8AC3E}">
        <p14:creationId xmlns:p14="http://schemas.microsoft.com/office/powerpoint/2010/main" val="25082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820</TotalTime>
  <Words>2029</Words>
  <Application>Microsoft Office PowerPoint</Application>
  <PresentationFormat>Presentazione su schermo (4:3)</PresentationFormat>
  <Paragraphs>140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Arial</vt:lpstr>
      <vt:lpstr>Calibri</vt:lpstr>
      <vt:lpstr>Lucida Sans Unicode</vt:lpstr>
      <vt:lpstr>Verdana</vt:lpstr>
      <vt:lpstr>Wingdings 2</vt:lpstr>
      <vt:lpstr>Wingdings 3</vt:lpstr>
      <vt:lpstr>Viale</vt:lpstr>
      <vt:lpstr>PROVE INVALSI CBT 5-18 aprile 2019</vt:lpstr>
      <vt:lpstr>Organizzazione delle giornate di somministrazione</vt:lpstr>
      <vt:lpstr> Sorveglianza</vt:lpstr>
      <vt:lpstr>Prima della somministrazione</vt:lpstr>
      <vt:lpstr>Il giorno della prova Invalsi</vt:lpstr>
      <vt:lpstr>Il giorno della prova Invalsi</vt:lpstr>
      <vt:lpstr>Il giorno della prova Invalsi</vt:lpstr>
      <vt:lpstr>Presentazione standard di PowerPoint</vt:lpstr>
      <vt:lpstr>Il giorno della prova Invalsi</vt:lpstr>
      <vt:lpstr>La prova Invalsi</vt:lpstr>
      <vt:lpstr>La prova Invalsi</vt:lpstr>
      <vt:lpstr>I giorni successivi</vt:lpstr>
      <vt:lpstr>Presentazione standard di PowerPoint</vt:lpstr>
      <vt:lpstr>Elenco studenti per la somministrazione</vt:lpstr>
      <vt:lpstr>Gli allievi DVA e DSA</vt:lpstr>
      <vt:lpstr>Gli allievi DVA e DSA</vt:lpstr>
      <vt:lpstr>Strumenti compensativi e misure dispensative</vt:lpstr>
      <vt:lpstr>Cosa fare</vt:lpstr>
      <vt:lpstr>Cosa fare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L’ESAME DI STATO 2017/2018</dc:title>
  <dc:creator>catia marina magnini</dc:creator>
  <cp:lastModifiedBy>Laura Laura</cp:lastModifiedBy>
  <cp:revision>44</cp:revision>
  <cp:lastPrinted>2019-02-26T10:35:03Z</cp:lastPrinted>
  <dcterms:modified xsi:type="dcterms:W3CDTF">2019-02-28T07:15:40Z</dcterms:modified>
</cp:coreProperties>
</file>