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5" r:id="rId4"/>
    <p:sldId id="266" r:id="rId5"/>
    <p:sldId id="267" r:id="rId6"/>
    <p:sldId id="268" r:id="rId7"/>
    <p:sldId id="263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58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117" d="100"/>
          <a:sy n="117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2E80-8C05-4002-B843-BDF3E94204D4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8BC0D-DCAC-4286-8524-9E112158B7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86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5" name="Google Shape;3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2" name="Google Shape;4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3" name="Google Shape;4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2" name="Google Shape;3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1" name="Google Shape;3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jp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emf"/><Relationship Id="rId7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4.gif"/><Relationship Id="rId12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11" Type="http://schemas.openxmlformats.org/officeDocument/2006/relationships/image" Target="../media/image2.emf"/><Relationship Id="rId5" Type="http://schemas.openxmlformats.org/officeDocument/2006/relationships/image" Target="../media/image5.emf"/><Relationship Id="rId10" Type="http://schemas.openxmlformats.org/officeDocument/2006/relationships/image" Target="../media/image9.jp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A27CDF3-892D-1644-9AA8-037708FE0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8079"/>
            <a:ext cx="12192000" cy="4493213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7F14E569-0864-6D4F-9E47-D4673599DF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48681" y="4138640"/>
            <a:ext cx="17280000" cy="30417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ACE4E04-312E-1442-9EFD-F675E50FB0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22814"/>
            <a:ext cx="12192000" cy="900893"/>
          </a:xfrm>
          <a:prstGeom prst="rect">
            <a:avLst/>
          </a:prstGeom>
        </p:spPr>
      </p:pic>
      <p:pic>
        <p:nvPicPr>
          <p:cNvPr id="9" name="Segnaposto contenuto 6">
            <a:extLst>
              <a:ext uri="{FF2B5EF4-FFF2-40B4-BE49-F238E27FC236}">
                <a16:creationId xmlns:a16="http://schemas.microsoft.com/office/drawing/2014/main" id="{2E46629C-9874-A945-951B-E5B08FB65A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83085" y="118972"/>
            <a:ext cx="805165" cy="62624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E548BF0-BA1A-4548-94CC-E3A20BBE1E0E}"/>
              </a:ext>
            </a:extLst>
          </p:cNvPr>
          <p:cNvSpPr/>
          <p:nvPr userDrawn="1"/>
        </p:nvSpPr>
        <p:spPr>
          <a:xfrm>
            <a:off x="5931672" y="6348987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+mj-lt"/>
              </a:rPr>
              <a:t>under the patronage of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968FC07-F5F1-D445-9B88-D8EE8BA4D638}"/>
              </a:ext>
            </a:extLst>
          </p:cNvPr>
          <p:cNvSpPr/>
          <p:nvPr userDrawn="1"/>
        </p:nvSpPr>
        <p:spPr>
          <a:xfrm>
            <a:off x="4462241" y="482378"/>
            <a:ext cx="7424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i="1" dirty="0">
                <a:solidFill>
                  <a:srgbClr val="668FC9"/>
                </a:solidFill>
              </a:rPr>
              <a:t>2nd Virtual World Water </a:t>
            </a:r>
            <a:r>
              <a:rPr lang="it-IT" sz="2400" i="1" dirty="0" err="1">
                <a:solidFill>
                  <a:srgbClr val="668FC9"/>
                </a:solidFill>
              </a:rPr>
              <a:t>Day</a:t>
            </a:r>
            <a:r>
              <a:rPr lang="it-IT" sz="2400" i="1" dirty="0">
                <a:solidFill>
                  <a:srgbClr val="668FC9"/>
                </a:solidFill>
              </a:rPr>
              <a:t> - in Mantova 22 March 2022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0DF111D-5DFD-D943-9219-0F69D8DF7FC3}"/>
              </a:ext>
            </a:extLst>
          </p:cNvPr>
          <p:cNvSpPr/>
          <p:nvPr userDrawn="1"/>
        </p:nvSpPr>
        <p:spPr>
          <a:xfrm>
            <a:off x="278868" y="64722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+mj-lt"/>
              </a:rPr>
              <a:t>in </a:t>
            </a:r>
            <a:r>
              <a:rPr lang="it-IT" i="1" dirty="0" err="1">
                <a:solidFill>
                  <a:schemeClr val="bg1"/>
                </a:solidFill>
                <a:latin typeface="+mj-lt"/>
              </a:rPr>
              <a:t>collaboration</a:t>
            </a:r>
            <a:r>
              <a:rPr lang="it-IT" i="1" dirty="0">
                <a:solidFill>
                  <a:schemeClr val="bg1"/>
                </a:solidFill>
                <a:latin typeface="+mj-lt"/>
              </a:rPr>
              <a:t> with GLOBE Europe-Eurasia RCO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F813C92-EB67-BB43-8B8A-17B7795058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45968" y="158651"/>
            <a:ext cx="672058" cy="592992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4DBFC8BA-B2EB-E547-BC80-356821F3560C}"/>
              </a:ext>
            </a:extLst>
          </p:cNvPr>
          <p:cNvSpPr/>
          <p:nvPr userDrawn="1"/>
        </p:nvSpPr>
        <p:spPr>
          <a:xfrm>
            <a:off x="2423551" y="165769"/>
            <a:ext cx="11136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>
                <a:solidFill>
                  <a:srgbClr val="273277"/>
                </a:solidFill>
              </a:rPr>
              <a:t>#</a:t>
            </a:r>
            <a:r>
              <a:rPr lang="it-IT" sz="1050" dirty="0" err="1">
                <a:solidFill>
                  <a:srgbClr val="273277"/>
                </a:solidFill>
              </a:rPr>
              <a:t>where</a:t>
            </a:r>
            <a:r>
              <a:rPr lang="it-IT" sz="1050" dirty="0">
                <a:solidFill>
                  <a:srgbClr val="273277"/>
                </a:solidFill>
              </a:rPr>
              <a:t> </a:t>
            </a:r>
          </a:p>
          <a:p>
            <a:pPr algn="ctr"/>
            <a:r>
              <a:rPr lang="it-IT" sz="1050" dirty="0" err="1">
                <a:solidFill>
                  <a:srgbClr val="273277"/>
                </a:solidFill>
              </a:rPr>
              <a:t>is</a:t>
            </a:r>
            <a:r>
              <a:rPr lang="it-IT" sz="1050" dirty="0">
                <a:solidFill>
                  <a:srgbClr val="273277"/>
                </a:solidFill>
              </a:rPr>
              <a:t> the</a:t>
            </a:r>
          </a:p>
          <a:p>
            <a:pPr algn="ctr"/>
            <a:r>
              <a:rPr lang="it-IT" sz="1050" dirty="0">
                <a:solidFill>
                  <a:srgbClr val="273277"/>
                </a:solidFill>
              </a:rPr>
              <a:t>science?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49DAC20-4A11-BE47-A895-4EF8EBC190A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52417" y="99756"/>
            <a:ext cx="6420483" cy="45743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D379A86-043D-4440-842B-4284B4DA52E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8306" y="158651"/>
            <a:ext cx="658881" cy="59299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5826C82-3F86-8F4B-AC3F-95D03CB811F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877792" y="158651"/>
            <a:ext cx="687571" cy="58934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0C58C08-2164-4541-BF9C-2D686BD00C2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98820" y="162251"/>
            <a:ext cx="658881" cy="58216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139" y="858358"/>
            <a:ext cx="1960896" cy="19608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048" y="6184214"/>
            <a:ext cx="786348" cy="576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014" y="6184214"/>
            <a:ext cx="397241" cy="576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02" y="6184214"/>
            <a:ext cx="1685333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5A6-1EC6-4B3D-BA70-13F1921E4CBC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6820-1FBD-4396-88EC-AEE385C89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97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5A6-1EC6-4B3D-BA70-13F1921E4CBC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6820-1FBD-4396-88EC-AEE385C89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16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1_Titolo e contenu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07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369F702-59D8-914A-8409-D6B4F6B74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189" y="6192982"/>
            <a:ext cx="12319461" cy="6774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ACE4E04-312E-1442-9EFD-F675E50FB0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2814"/>
            <a:ext cx="12192000" cy="9008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00DF111D-5DFD-D943-9219-0F69D8DF7FC3}"/>
              </a:ext>
            </a:extLst>
          </p:cNvPr>
          <p:cNvSpPr/>
          <p:nvPr userDrawn="1"/>
        </p:nvSpPr>
        <p:spPr>
          <a:xfrm>
            <a:off x="262242" y="64722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+mj-lt"/>
              </a:rPr>
              <a:t>in </a:t>
            </a:r>
            <a:r>
              <a:rPr lang="it-IT" i="1" dirty="0" err="1">
                <a:solidFill>
                  <a:schemeClr val="bg1"/>
                </a:solidFill>
                <a:latin typeface="+mj-lt"/>
              </a:rPr>
              <a:t>collaboration</a:t>
            </a:r>
            <a:r>
              <a:rPr lang="it-IT" i="1" dirty="0">
                <a:solidFill>
                  <a:schemeClr val="bg1"/>
                </a:solidFill>
                <a:latin typeface="+mj-lt"/>
              </a:rPr>
              <a:t> with GLOBE Europe-Eurasia RCO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F813C92-EB67-BB43-8B8A-17B7795058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50374" y="158650"/>
            <a:ext cx="672059" cy="59299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4DBFC8BA-B2EB-E547-BC80-356821F3560C}"/>
              </a:ext>
            </a:extLst>
          </p:cNvPr>
          <p:cNvSpPr/>
          <p:nvPr userDrawn="1"/>
        </p:nvSpPr>
        <p:spPr>
          <a:xfrm>
            <a:off x="2419587" y="164115"/>
            <a:ext cx="11136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>
                <a:solidFill>
                  <a:srgbClr val="273277"/>
                </a:solidFill>
              </a:rPr>
              <a:t>#</a:t>
            </a:r>
            <a:r>
              <a:rPr lang="it-IT" sz="1050" dirty="0" err="1">
                <a:solidFill>
                  <a:srgbClr val="273277"/>
                </a:solidFill>
              </a:rPr>
              <a:t>where</a:t>
            </a:r>
            <a:r>
              <a:rPr lang="it-IT" sz="1050" dirty="0">
                <a:solidFill>
                  <a:srgbClr val="273277"/>
                </a:solidFill>
              </a:rPr>
              <a:t> </a:t>
            </a:r>
          </a:p>
          <a:p>
            <a:pPr algn="ctr"/>
            <a:r>
              <a:rPr lang="it-IT" sz="1050" dirty="0" err="1">
                <a:solidFill>
                  <a:srgbClr val="273277"/>
                </a:solidFill>
              </a:rPr>
              <a:t>is</a:t>
            </a:r>
            <a:r>
              <a:rPr lang="it-IT" sz="1050" dirty="0">
                <a:solidFill>
                  <a:srgbClr val="273277"/>
                </a:solidFill>
              </a:rPr>
              <a:t> the</a:t>
            </a:r>
          </a:p>
          <a:p>
            <a:pPr algn="ctr"/>
            <a:r>
              <a:rPr lang="it-IT" sz="1050" dirty="0">
                <a:solidFill>
                  <a:srgbClr val="273277"/>
                </a:solidFill>
              </a:rPr>
              <a:t>science?</a:t>
            </a:r>
          </a:p>
        </p:txBody>
      </p:sp>
      <p:pic>
        <p:nvPicPr>
          <p:cNvPr id="13" name="Segnaposto contenuto 6">
            <a:extLst>
              <a:ext uri="{FF2B5EF4-FFF2-40B4-BE49-F238E27FC236}">
                <a16:creationId xmlns:a16="http://schemas.microsoft.com/office/drawing/2014/main" id="{34CC9E2F-15DE-2647-B390-E6D1BE3852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83085" y="118972"/>
            <a:ext cx="805165" cy="62624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98CBAA5-9219-AE4D-A750-D3B9C15EBA7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8306" y="158651"/>
            <a:ext cx="658881" cy="59299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D33F8E6-FA64-C846-946E-239509431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877792" y="158651"/>
            <a:ext cx="687571" cy="58934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8289743-87F1-8A43-BEDB-D472659BAE7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98820" y="162251"/>
            <a:ext cx="658881" cy="5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8FF8C188-50C3-824F-AC41-217CD55A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A27CDF3-892D-1644-9AA8-037708FE0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2448"/>
            <a:ext cx="12192000" cy="4493213"/>
          </a:xfrm>
          <a:prstGeom prst="rect">
            <a:avLst/>
          </a:prstGeom>
        </p:spPr>
      </p:pic>
      <p:pic>
        <p:nvPicPr>
          <p:cNvPr id="9" name="Segnaposto contenuto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87" y="1122296"/>
            <a:ext cx="3318393" cy="11066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ACE4E04-312E-1442-9EFD-F675E50FB0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22814"/>
            <a:ext cx="12192000" cy="900893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4A87F362-8038-ED4A-976E-8DDE4C667B42}"/>
              </a:ext>
            </a:extLst>
          </p:cNvPr>
          <p:cNvSpPr/>
          <p:nvPr userDrawn="1"/>
        </p:nvSpPr>
        <p:spPr>
          <a:xfrm>
            <a:off x="5791197" y="281181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dirty="0">
                <a:solidFill>
                  <a:srgbClr val="273277"/>
                </a:solidFill>
              </a:rPr>
              <a:t>LABTER-CREA </a:t>
            </a:r>
            <a:r>
              <a:rPr lang="it-IT" i="1" dirty="0">
                <a:solidFill>
                  <a:srgbClr val="273277"/>
                </a:solidFill>
              </a:rPr>
              <a:t>School Network Mantova</a:t>
            </a:r>
          </a:p>
          <a:p>
            <a:pPr algn="r"/>
            <a:r>
              <a:rPr lang="it-IT" i="1" dirty="0">
                <a:solidFill>
                  <a:srgbClr val="273277"/>
                </a:solidFill>
              </a:rPr>
              <a:t>email </a:t>
            </a:r>
            <a:r>
              <a:rPr lang="it-IT" i="1" dirty="0" err="1">
                <a:solidFill>
                  <a:srgbClr val="273277"/>
                </a:solidFill>
              </a:rPr>
              <a:t>labter@labtercrea.it</a:t>
            </a:r>
            <a:r>
              <a:rPr lang="it-IT" i="1" dirty="0">
                <a:solidFill>
                  <a:srgbClr val="273277"/>
                </a:solidFill>
              </a:rPr>
              <a:t> - </a:t>
            </a:r>
            <a:r>
              <a:rPr lang="it-IT" i="1" dirty="0" err="1">
                <a:solidFill>
                  <a:srgbClr val="273277"/>
                </a:solidFill>
              </a:rPr>
              <a:t>www.labtercrea.it</a:t>
            </a:r>
            <a:endParaRPr lang="it-IT" i="1" dirty="0">
              <a:solidFill>
                <a:srgbClr val="273277"/>
              </a:solidFill>
            </a:endParaRPr>
          </a:p>
          <a:p>
            <a:pPr algn="r"/>
            <a:r>
              <a:rPr lang="it-IT" dirty="0">
                <a:solidFill>
                  <a:srgbClr val="273277"/>
                </a:solidFill>
              </a:rPr>
              <a:t>GLOBE ITALY</a:t>
            </a:r>
          </a:p>
          <a:p>
            <a:pPr algn="r"/>
            <a:r>
              <a:rPr lang="it-IT" i="1" dirty="0">
                <a:solidFill>
                  <a:srgbClr val="273277"/>
                </a:solidFill>
              </a:rPr>
              <a:t>email </a:t>
            </a:r>
            <a:r>
              <a:rPr lang="it-IT" i="1" dirty="0" err="1">
                <a:solidFill>
                  <a:srgbClr val="273277"/>
                </a:solidFill>
              </a:rPr>
              <a:t>globeitaliasifd@gmail.com</a:t>
            </a:r>
            <a:r>
              <a:rPr lang="it-IT" i="1" dirty="0">
                <a:solidFill>
                  <a:srgbClr val="273277"/>
                </a:solidFill>
              </a:rPr>
              <a:t> - </a:t>
            </a:r>
            <a:r>
              <a:rPr lang="it-IT" i="1" dirty="0" err="1">
                <a:solidFill>
                  <a:srgbClr val="273277"/>
                </a:solidFill>
              </a:rPr>
              <a:t>www.globeitalia.it</a:t>
            </a:r>
            <a:endParaRPr lang="it-IT" i="1" dirty="0">
              <a:solidFill>
                <a:srgbClr val="273277"/>
              </a:solidFill>
            </a:endParaRPr>
          </a:p>
          <a:p>
            <a:pPr algn="r"/>
            <a:r>
              <a:rPr lang="it-IT" dirty="0">
                <a:solidFill>
                  <a:srgbClr val="273277"/>
                </a:solidFill>
              </a:rPr>
              <a:t>Associazione GLOBE ITALIA APS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968FC07-F5F1-D445-9B88-D8EE8BA4D638}"/>
              </a:ext>
            </a:extLst>
          </p:cNvPr>
          <p:cNvSpPr/>
          <p:nvPr userDrawn="1"/>
        </p:nvSpPr>
        <p:spPr>
          <a:xfrm>
            <a:off x="4462241" y="482378"/>
            <a:ext cx="7424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i="1" dirty="0">
                <a:solidFill>
                  <a:srgbClr val="668FC9"/>
                </a:solidFill>
              </a:rPr>
              <a:t>2nd Virtual World Water </a:t>
            </a:r>
            <a:r>
              <a:rPr lang="it-IT" sz="2400" i="1" dirty="0" err="1">
                <a:solidFill>
                  <a:srgbClr val="668FC9"/>
                </a:solidFill>
              </a:rPr>
              <a:t>Day</a:t>
            </a:r>
            <a:r>
              <a:rPr lang="it-IT" sz="2400" i="1" dirty="0">
                <a:solidFill>
                  <a:srgbClr val="668FC9"/>
                </a:solidFill>
              </a:rPr>
              <a:t> - in Mantova 22 March 2022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F813C92-EB67-BB43-8B8A-17B7795058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45967" y="160030"/>
            <a:ext cx="670495" cy="591613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4DBFC8BA-B2EB-E547-BC80-356821F3560C}"/>
              </a:ext>
            </a:extLst>
          </p:cNvPr>
          <p:cNvSpPr/>
          <p:nvPr userDrawn="1"/>
        </p:nvSpPr>
        <p:spPr>
          <a:xfrm>
            <a:off x="2415696" y="156333"/>
            <a:ext cx="11136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>
                <a:solidFill>
                  <a:srgbClr val="273277"/>
                </a:solidFill>
              </a:rPr>
              <a:t>#</a:t>
            </a:r>
            <a:r>
              <a:rPr lang="it-IT" sz="1050" dirty="0" err="1">
                <a:solidFill>
                  <a:srgbClr val="273277"/>
                </a:solidFill>
              </a:rPr>
              <a:t>where</a:t>
            </a:r>
            <a:r>
              <a:rPr lang="it-IT" sz="1050" dirty="0">
                <a:solidFill>
                  <a:srgbClr val="273277"/>
                </a:solidFill>
              </a:rPr>
              <a:t> </a:t>
            </a:r>
          </a:p>
          <a:p>
            <a:pPr algn="ctr"/>
            <a:r>
              <a:rPr lang="it-IT" sz="1050" dirty="0" err="1">
                <a:solidFill>
                  <a:srgbClr val="273277"/>
                </a:solidFill>
              </a:rPr>
              <a:t>is</a:t>
            </a:r>
            <a:r>
              <a:rPr lang="it-IT" sz="1050" dirty="0">
                <a:solidFill>
                  <a:srgbClr val="273277"/>
                </a:solidFill>
              </a:rPr>
              <a:t> the</a:t>
            </a:r>
          </a:p>
          <a:p>
            <a:pPr algn="ctr"/>
            <a:r>
              <a:rPr lang="it-IT" sz="1050" dirty="0">
                <a:solidFill>
                  <a:srgbClr val="273277"/>
                </a:solidFill>
              </a:rPr>
              <a:t>science?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49DAC20-4A11-BE47-A895-4EF8EBC190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52417" y="99756"/>
            <a:ext cx="6420483" cy="457439"/>
          </a:xfrm>
          <a:prstGeom prst="rect">
            <a:avLst/>
          </a:prstGeom>
        </p:spPr>
      </p:pic>
      <p:pic>
        <p:nvPicPr>
          <p:cNvPr id="16" name="Segnaposto contenuto 6">
            <a:extLst>
              <a:ext uri="{FF2B5EF4-FFF2-40B4-BE49-F238E27FC236}">
                <a16:creationId xmlns:a16="http://schemas.microsoft.com/office/drawing/2014/main" id="{50A312E2-68EE-604F-915F-36DF10C7A4D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83085" y="118972"/>
            <a:ext cx="805165" cy="62624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F28F9B6-038E-4C4D-9717-2051772A171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8306" y="158651"/>
            <a:ext cx="658881" cy="59299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86621A0-A1F8-CA40-9D5A-102CCE967FD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877792" y="158651"/>
            <a:ext cx="687571" cy="58934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D4DB3E8-BB64-2B4C-8675-AC56903BAFC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98820" y="162251"/>
            <a:ext cx="658881" cy="58216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F14E569-0864-6D4F-9E47-D4673599DF2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2737877" y="4131735"/>
            <a:ext cx="17298466" cy="3044994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00DF111D-5DFD-D943-9219-0F69D8DF7FC3}"/>
              </a:ext>
            </a:extLst>
          </p:cNvPr>
          <p:cNvSpPr/>
          <p:nvPr userDrawn="1"/>
        </p:nvSpPr>
        <p:spPr>
          <a:xfrm>
            <a:off x="278868" y="64722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+mj-lt"/>
              </a:rPr>
              <a:t>in </a:t>
            </a:r>
            <a:r>
              <a:rPr lang="it-IT" i="1" dirty="0" err="1">
                <a:solidFill>
                  <a:schemeClr val="bg1"/>
                </a:solidFill>
                <a:latin typeface="+mj-lt"/>
              </a:rPr>
              <a:t>collaboration</a:t>
            </a:r>
            <a:r>
              <a:rPr lang="it-IT" i="1" dirty="0">
                <a:solidFill>
                  <a:schemeClr val="bg1"/>
                </a:solidFill>
                <a:latin typeface="+mj-lt"/>
              </a:rPr>
              <a:t> with GLOBE Europe-Eurasia RCO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E548BF0-BA1A-4548-94CC-E3A20BBE1E0E}"/>
              </a:ext>
            </a:extLst>
          </p:cNvPr>
          <p:cNvSpPr/>
          <p:nvPr userDrawn="1"/>
        </p:nvSpPr>
        <p:spPr>
          <a:xfrm>
            <a:off x="5931672" y="6348987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+mj-lt"/>
              </a:rPr>
              <a:t>under the patronage of</a:t>
            </a:r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048" y="6184214"/>
            <a:ext cx="786348" cy="5760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014" y="6184214"/>
            <a:ext cx="397241" cy="5760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02" y="6184214"/>
            <a:ext cx="1685333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6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5A6-1EC6-4B3D-BA70-13F1921E4CBC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6820-1FBD-4396-88EC-AEE385C89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12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5A6-1EC6-4B3D-BA70-13F1921E4CBC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6820-1FBD-4396-88EC-AEE385C89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71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5A6-1EC6-4B3D-BA70-13F1921E4CBC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6820-1FBD-4396-88EC-AEE385C89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06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5A6-1EC6-4B3D-BA70-13F1921E4CBC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6820-1FBD-4396-88EC-AEE385C89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74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5A6-1EC6-4B3D-BA70-13F1921E4CBC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6820-1FBD-4396-88EC-AEE385C89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82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5A6-1EC6-4B3D-BA70-13F1921E4CBC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6820-1FBD-4396-88EC-AEE385C89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9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965A6-1EC6-4B3D-BA70-13F1921E4CBC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F6820-1FBD-4396-88EC-AEE385C89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32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f.finanze.it/DocTribFrontend/getAttoNormativoDetail.do?ACTION=getArticolo&amp;id=%7B30A3563D-685F-4C90-A0CE-DE89F3CF78EA%7D&amp;codiceOrdinamento=300010000546000&amp;articolo=Articolo%201-com54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www.mybeauty.it/cosmetica-corpo/cosmetici-naturali-e-cosmetici-bio-cosa-sono-come-riconoscerli-e-come-leggere-le-loro-etichette" TargetMode="External"/><Relationship Id="rId7" Type="http://schemas.openxmlformats.org/officeDocument/2006/relationships/hyperlink" Target="http://www.soc.chim.i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nato.it/" TargetMode="External"/><Relationship Id="rId5" Type="http://schemas.openxmlformats.org/officeDocument/2006/relationships/hyperlink" Target="https://eur-lex.europa.eu/" TargetMode="External"/><Relationship Id="rId4" Type="http://schemas.openxmlformats.org/officeDocument/2006/relationships/hyperlink" Target="https://www.ansa.it/canale_ambiente/notizie/vivere_green/2018/01/13/piatti-e-posate-di-plastica-le-alternative-bio_e81fd680-1f49-4680-bb66-82b8ca67810d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econdariapiubega@icceresara.edu.it" TargetMode="External"/><Relationship Id="rId2" Type="http://schemas.openxmlformats.org/officeDocument/2006/relationships/hyperlink" Target="mailto:secondariaceresara@icceresara.edu.i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hyperlink" Target="mailto:secondariagazoldo@icceresara.edu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96DFE9-215B-0C4B-861D-BDDEB8277BBF}"/>
              </a:ext>
            </a:extLst>
          </p:cNvPr>
          <p:cNvSpPr txBox="1"/>
          <p:nvPr/>
        </p:nvSpPr>
        <p:spPr>
          <a:xfrm>
            <a:off x="442430" y="1454515"/>
            <a:ext cx="76442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273277"/>
                </a:solidFill>
              </a:rPr>
              <a:t>RENDERE VISIBILE L’INVISIBILE </a:t>
            </a:r>
          </a:p>
          <a:p>
            <a:r>
              <a:rPr lang="it-IT" sz="3600" i="1" dirty="0">
                <a:solidFill>
                  <a:srgbClr val="273277"/>
                </a:solidFill>
              </a:rPr>
              <a:t>Caccia alle Microplastiche</a:t>
            </a:r>
          </a:p>
          <a:p>
            <a:pPr lvl="0">
              <a:buClr>
                <a:srgbClr val="000000"/>
              </a:buClr>
              <a:buSzPts val="1800"/>
            </a:pPr>
            <a:r>
              <a:rPr lang="it-IT" dirty="0">
                <a:solidFill>
                  <a:srgbClr val="273277"/>
                </a:solidFill>
                <a:cs typeface="Trebuchet MS"/>
              </a:rPr>
              <a:t/>
            </a:r>
            <a:br>
              <a:rPr lang="it-IT" dirty="0">
                <a:solidFill>
                  <a:srgbClr val="273277"/>
                </a:solidFill>
                <a:cs typeface="Trebuchet MS"/>
              </a:rPr>
            </a:br>
            <a:r>
              <a:rPr lang="it-IT" i="1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IC CERESARA</a:t>
            </a:r>
            <a:endParaRPr lang="it-IT" sz="1400" i="1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1800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CLASSI 3B E 3C SECONDARIA I GRADO </a:t>
            </a:r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Arial"/>
                <a:ea typeface="Trebuchet MS"/>
                <a:cs typeface="Arial"/>
                <a:sym typeface="Arial"/>
              </a:rPr>
              <a:t>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PIUBEGA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Clr>
                <a:srgbClr val="000000"/>
              </a:buClr>
              <a:buSzPts val="1800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2A SECONDARIA I GRADO 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Trebuchet MS"/>
              </a:rPr>
              <a:t>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CERESARA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Clr>
                <a:srgbClr val="000000"/>
              </a:buClr>
              <a:buSzPts val="1800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3B SECONDARIA I GRADO GAZOLDO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97" y="3392542"/>
            <a:ext cx="2398822" cy="903557"/>
          </a:xfrm>
          <a:prstGeom prst="rect">
            <a:avLst/>
          </a:prstGeom>
        </p:spPr>
      </p:pic>
      <p:pic>
        <p:nvPicPr>
          <p:cNvPr id="4" name="Google Shape;305;p43" descr="https://tse4.mm.bing.net/th?id=OIP.ZgtHqG3vHvvNgwjAeyULHQHaGT&amp;pid=Api&amp;P=0&amp;w=221&amp;h=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2176" y="2976177"/>
            <a:ext cx="1551610" cy="131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04;p43" descr="https://tse1.mm.bing.net/th?id=OIP.uEi7oROYRthNo6-vgN9trAHaHa&amp;pid=Api&amp;P=0&amp;w=186&amp;h=1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9054" y="1625965"/>
            <a:ext cx="925569" cy="82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36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3"/>
          <p:cNvSpPr txBox="1"/>
          <p:nvPr/>
        </p:nvSpPr>
        <p:spPr>
          <a:xfrm>
            <a:off x="10314351" y="5982881"/>
            <a:ext cx="20012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e 3C SECONDARIA PIUBEGA</a:t>
            </a:r>
            <a:endParaRPr/>
          </a:p>
        </p:txBody>
      </p:sp>
      <p:pic>
        <p:nvPicPr>
          <p:cNvPr id="5" name="Google Shape;384;p53">
            <a:extLst>
              <a:ext uri="{FF2B5EF4-FFF2-40B4-BE49-F238E27FC236}">
                <a16:creationId xmlns:a16="http://schemas.microsoft.com/office/drawing/2014/main" id="{AF753300-A2CB-4ECE-A6F3-28D75CB1C6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248" b="14293"/>
          <a:stretch/>
        </p:blipFill>
        <p:spPr>
          <a:xfrm>
            <a:off x="1501851" y="1478280"/>
            <a:ext cx="8148476" cy="463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3"/>
          <p:cNvSpPr txBox="1">
            <a:spLocks noGrp="1"/>
          </p:cNvSpPr>
          <p:nvPr>
            <p:ph type="title" idx="4294967295"/>
          </p:nvPr>
        </p:nvSpPr>
        <p:spPr>
          <a:xfrm>
            <a:off x="1718038" y="950913"/>
            <a:ext cx="8596313" cy="682625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800" b="1" dirty="0"/>
              <a:t>ECCO COSA ABBIAMO TROVATO RICERCANDO POTENZIALI FONTI DI MICROPLASTICHE NEI PRODOTTI DI USO COMUNE(presenti nel prodotto o nell’involucro esterno)</a:t>
            </a: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4"/>
          <p:cNvPicPr preferRelativeResize="0"/>
          <p:nvPr/>
        </p:nvPicPr>
        <p:blipFill rotWithShape="1">
          <a:blip r:embed="rId3">
            <a:alphaModFix/>
          </a:blip>
          <a:srcRect t="8061" b="12738"/>
          <a:stretch/>
        </p:blipFill>
        <p:spPr>
          <a:xfrm>
            <a:off x="384913" y="1584960"/>
            <a:ext cx="8596313" cy="466344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4"/>
          <p:cNvSpPr txBox="1">
            <a:spLocks noGrp="1"/>
          </p:cNvSpPr>
          <p:nvPr>
            <p:ph type="title" idx="4294967295"/>
          </p:nvPr>
        </p:nvSpPr>
        <p:spPr>
          <a:xfrm>
            <a:off x="384913" y="857885"/>
            <a:ext cx="8596313" cy="727075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800" b="1" dirty="0"/>
              <a:t>ECCO COSA ABBIAMO TROVATO RICERCANDO POTENZIALI FONTI DI MICROPLASTICHE NEI PRODOTTI DI USO COMUNE(presenti nel prodotto o nell’involucro esterno)</a:t>
            </a:r>
            <a:endParaRPr b="1" dirty="0"/>
          </a:p>
        </p:txBody>
      </p:sp>
      <p:sp>
        <p:nvSpPr>
          <p:cNvPr id="392" name="Google Shape;392;p54"/>
          <p:cNvSpPr txBox="1"/>
          <p:nvPr/>
        </p:nvSpPr>
        <p:spPr>
          <a:xfrm>
            <a:off x="10314351" y="5982881"/>
            <a:ext cx="20012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e 3C SECONDARIA PIUBEGA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5"/>
          <p:cNvSpPr txBox="1">
            <a:spLocks noGrp="1"/>
          </p:cNvSpPr>
          <p:nvPr>
            <p:ph type="title" idx="4294967295"/>
          </p:nvPr>
        </p:nvSpPr>
        <p:spPr>
          <a:xfrm>
            <a:off x="865188" y="973138"/>
            <a:ext cx="7731125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it-IT" dirty="0"/>
              <a:t>AL BANDO ALCUNI PRODOTTI COSMETICI…MA NON TUTTI!</a:t>
            </a:r>
            <a:br>
              <a:rPr lang="it-IT" dirty="0"/>
            </a:br>
            <a:endParaRPr dirty="0"/>
          </a:p>
        </p:txBody>
      </p:sp>
      <p:sp>
        <p:nvSpPr>
          <p:cNvPr id="398" name="Google Shape;398;p55"/>
          <p:cNvSpPr txBox="1">
            <a:spLocks noGrp="1"/>
          </p:cNvSpPr>
          <p:nvPr>
            <p:ph type="body" idx="4294967295"/>
          </p:nvPr>
        </p:nvSpPr>
        <p:spPr>
          <a:xfrm>
            <a:off x="865188" y="2172336"/>
            <a:ext cx="8596313" cy="408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it-IT" sz="2400" u="sng" dirty="0">
                <a:solidFill>
                  <a:schemeClr val="hlink"/>
                </a:solidFill>
                <a:hlinkClick r:id="rId3"/>
              </a:rPr>
              <a:t>La legge di Bilancio 2018</a:t>
            </a:r>
            <a:r>
              <a:rPr lang="it-IT" sz="2400" dirty="0"/>
              <a:t> ha stabilito che “</a:t>
            </a:r>
            <a:r>
              <a:rPr lang="it-IT" sz="2400" dirty="0">
                <a:solidFill>
                  <a:schemeClr val="accent1"/>
                </a:solidFill>
              </a:rPr>
              <a:t>dal 1° gennaio 2020 è vietato mettere in commercio prodotti cosmetici </a:t>
            </a:r>
            <a:r>
              <a:rPr lang="it-IT" sz="2400" dirty="0"/>
              <a:t>da risciacquo ad azione esfoliante o detergente contenenti microplastiche”. Da un anno si parla dunque della messa al bando delle microplastiche nei cosmetici “parliamo soprattutto dei prodotti scrub ed esfolianti e delle paste per le mani”. Tuttavia non tutti i cosmetici sono compresi dalla definizione inserita nella legge. Altri prodotti "cosmetici" come trucchi contenenti glitter luccicanti potranno essere ancora commercializzati.</a:t>
            </a:r>
            <a:endParaRPr sz="2400" dirty="0"/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399" name="Google Shape;399;p55"/>
          <p:cNvSpPr txBox="1"/>
          <p:nvPr/>
        </p:nvSpPr>
        <p:spPr>
          <a:xfrm>
            <a:off x="10314351" y="5982881"/>
            <a:ext cx="20012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e 3C SECONDARIA PIUBEGA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6"/>
          <p:cNvSpPr txBox="1">
            <a:spLocks noGrp="1"/>
          </p:cNvSpPr>
          <p:nvPr>
            <p:ph type="title" idx="4294967295"/>
          </p:nvPr>
        </p:nvSpPr>
        <p:spPr>
          <a:xfrm>
            <a:off x="685800" y="884401"/>
            <a:ext cx="10820400" cy="48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</a:pPr>
            <a:r>
              <a:rPr lang="it-IT" sz="1800" b="1" dirty="0"/>
              <a:t>ED ECCO COSA ABBIAMO TROVATO ESAMINANDO UN CAMPIONE DI ACQUA DI SCARICO DELLA LAVATRICE…</a:t>
            </a:r>
            <a:endParaRPr sz="1800" b="1" dirty="0"/>
          </a:p>
        </p:txBody>
      </p:sp>
      <p:pic>
        <p:nvPicPr>
          <p:cNvPr id="405" name="Google Shape;405;p5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04181" y="2131844"/>
            <a:ext cx="4822825" cy="361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6"/>
          <p:cNvPicPr preferRelativeResize="0"/>
          <p:nvPr/>
        </p:nvPicPr>
        <p:blipFill rotWithShape="1">
          <a:blip r:embed="rId4">
            <a:alphaModFix/>
          </a:blip>
          <a:srcRect l="19911" t="31956" r="10300" b="23139"/>
          <a:stretch/>
        </p:blipFill>
        <p:spPr>
          <a:xfrm>
            <a:off x="7167451" y="1459345"/>
            <a:ext cx="4213101" cy="36143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56"/>
          <p:cNvCxnSpPr/>
          <p:nvPr/>
        </p:nvCxnSpPr>
        <p:spPr>
          <a:xfrm rot="10800000" flipH="1">
            <a:off x="2964873" y="3334327"/>
            <a:ext cx="6309128" cy="480291"/>
          </a:xfrm>
          <a:prstGeom prst="straightConnector1">
            <a:avLst/>
          </a:prstGeom>
          <a:noFill/>
          <a:ln w="2540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54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408" name="Google Shape;408;p56"/>
          <p:cNvSpPr txBox="1"/>
          <p:nvPr/>
        </p:nvSpPr>
        <p:spPr>
          <a:xfrm>
            <a:off x="10314351" y="5982881"/>
            <a:ext cx="20012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e 3C SECONDARIA PIUBEGA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7"/>
          <p:cNvSpPr txBox="1">
            <a:spLocks noGrp="1"/>
          </p:cNvSpPr>
          <p:nvPr>
            <p:ph type="title" idx="4294967295"/>
          </p:nvPr>
        </p:nvSpPr>
        <p:spPr>
          <a:xfrm>
            <a:off x="0" y="512763"/>
            <a:ext cx="2359025" cy="447675"/>
          </a:xfrm>
          <a:prstGeom prst="rect">
            <a:avLst/>
          </a:prstGeom>
          <a:solidFill>
            <a:srgbClr val="A8D6E7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ill Sans"/>
              <a:buNone/>
            </a:pPr>
            <a:r>
              <a:rPr lang="it-IT" sz="1800"/>
              <a:t>E NON SOLO…</a:t>
            </a:r>
            <a:endParaRPr sz="1800"/>
          </a:p>
        </p:txBody>
      </p:sp>
      <p:pic>
        <p:nvPicPr>
          <p:cNvPr id="414" name="Google Shape;41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7338" y="1797598"/>
            <a:ext cx="1871424" cy="249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7"/>
          <p:cNvPicPr preferRelativeResize="0"/>
          <p:nvPr/>
        </p:nvPicPr>
        <p:blipFill rotWithShape="1">
          <a:blip r:embed="rId4">
            <a:alphaModFix/>
          </a:blip>
          <a:srcRect l="13518" t="24598" r="35138" b="42772"/>
          <a:stretch/>
        </p:blipFill>
        <p:spPr>
          <a:xfrm>
            <a:off x="677325" y="1211275"/>
            <a:ext cx="2537027" cy="2149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7"/>
          <p:cNvPicPr preferRelativeResize="0"/>
          <p:nvPr/>
        </p:nvPicPr>
        <p:blipFill rotWithShape="1">
          <a:blip r:embed="rId5">
            <a:alphaModFix/>
          </a:blip>
          <a:srcRect l="17074" t="24280" r="42281" b="42951"/>
          <a:stretch/>
        </p:blipFill>
        <p:spPr>
          <a:xfrm>
            <a:off x="7831750" y="659650"/>
            <a:ext cx="2104500" cy="226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7"/>
          <p:cNvPicPr preferRelativeResize="0"/>
          <p:nvPr/>
        </p:nvPicPr>
        <p:blipFill rotWithShape="1">
          <a:blip r:embed="rId6">
            <a:alphaModFix/>
          </a:blip>
          <a:srcRect l="21923" r="8408" b="56559"/>
          <a:stretch/>
        </p:blipFill>
        <p:spPr>
          <a:xfrm>
            <a:off x="1986100" y="4602250"/>
            <a:ext cx="2149626" cy="1787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p57"/>
          <p:cNvCxnSpPr/>
          <p:nvPr/>
        </p:nvCxnSpPr>
        <p:spPr>
          <a:xfrm rot="10800000">
            <a:off x="5329350" y="2858275"/>
            <a:ext cx="104700" cy="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9" name="Google Shape;419;p57"/>
          <p:cNvCxnSpPr/>
          <p:nvPr/>
        </p:nvCxnSpPr>
        <p:spPr>
          <a:xfrm rot="10800000">
            <a:off x="2282400" y="2073050"/>
            <a:ext cx="3099300" cy="7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0" name="Google Shape;420;p57"/>
          <p:cNvCxnSpPr/>
          <p:nvPr/>
        </p:nvCxnSpPr>
        <p:spPr>
          <a:xfrm flipH="1">
            <a:off x="3036425" y="2879325"/>
            <a:ext cx="2408100" cy="274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1" name="Google Shape;421;p57"/>
          <p:cNvCxnSpPr/>
          <p:nvPr/>
        </p:nvCxnSpPr>
        <p:spPr>
          <a:xfrm rot="10800000" flipH="1">
            <a:off x="5549225" y="1570550"/>
            <a:ext cx="3298200" cy="125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2" name="Google Shape;422;p57"/>
          <p:cNvSpPr txBox="1"/>
          <p:nvPr/>
        </p:nvSpPr>
        <p:spPr>
          <a:xfrm>
            <a:off x="7198325" y="3925912"/>
            <a:ext cx="4722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MA QUANTE SONO? </a:t>
            </a:r>
            <a:endParaRPr sz="1800" b="0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DOVE VANNO A FINIRE?</a:t>
            </a:r>
            <a:endParaRPr sz="1800" b="0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QUALI SONO GLI EFFETTI SUL PIANETA?</a:t>
            </a:r>
            <a:endParaRPr sz="1800" b="0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23" name="Google Shape;423;p57"/>
          <p:cNvCxnSpPr/>
          <p:nvPr/>
        </p:nvCxnSpPr>
        <p:spPr>
          <a:xfrm flipH="1">
            <a:off x="2565350" y="2806025"/>
            <a:ext cx="2900100" cy="232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4" name="Google Shape;424;p57"/>
          <p:cNvCxnSpPr/>
          <p:nvPr/>
        </p:nvCxnSpPr>
        <p:spPr>
          <a:xfrm flipH="1">
            <a:off x="3518075" y="2847900"/>
            <a:ext cx="1978800" cy="309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5" name="Google Shape;425;p57"/>
          <p:cNvCxnSpPr/>
          <p:nvPr/>
        </p:nvCxnSpPr>
        <p:spPr>
          <a:xfrm rot="10800000">
            <a:off x="1235350" y="2387150"/>
            <a:ext cx="4167300" cy="43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6" name="Google Shape;426;p57"/>
          <p:cNvSpPr txBox="1"/>
          <p:nvPr/>
        </p:nvSpPr>
        <p:spPr>
          <a:xfrm>
            <a:off x="10314351" y="5982881"/>
            <a:ext cx="20012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e 3C SECONDARIA PIUBEGA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673" y="883920"/>
            <a:ext cx="10984653" cy="530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838200"/>
            <a:ext cx="11514666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0"/>
          <p:cNvSpPr txBox="1">
            <a:spLocks noGrp="1"/>
          </p:cNvSpPr>
          <p:nvPr>
            <p:ph type="title" idx="4294967295"/>
          </p:nvPr>
        </p:nvSpPr>
        <p:spPr>
          <a:xfrm>
            <a:off x="96012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it-IT" sz="3200" b="1" dirty="0"/>
              <a:t>Fonti </a:t>
            </a:r>
            <a:endParaRPr sz="3200" b="1" dirty="0"/>
          </a:p>
        </p:txBody>
      </p:sp>
      <p:sp>
        <p:nvSpPr>
          <p:cNvPr id="446" name="Google Shape;446;p60"/>
          <p:cNvSpPr txBox="1"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it-IT" dirty="0">
                <a:solidFill>
                  <a:srgbClr val="002060"/>
                </a:solidFill>
              </a:rPr>
              <a:t>Istituto Zooprofilattico Sperimentale delle Venezie (</a:t>
            </a:r>
            <a:r>
              <a:rPr lang="it-IT" dirty="0" err="1">
                <a:solidFill>
                  <a:srgbClr val="002060"/>
                </a:solidFill>
              </a:rPr>
              <a:t>IZSVe</a:t>
            </a:r>
            <a:r>
              <a:rPr lang="it-IT" dirty="0">
                <a:solidFill>
                  <a:srgbClr val="002060"/>
                </a:solidFill>
              </a:rPr>
              <a:t>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it-IT" dirty="0">
                <a:solidFill>
                  <a:srgbClr val="002060"/>
                </a:solidFill>
              </a:rPr>
              <a:t>Quotidiano del Canavese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it-IT" dirty="0">
                <a:solidFill>
                  <a:srgbClr val="002060"/>
                </a:solidFill>
              </a:rPr>
              <a:t>Il Fatto Alimentare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it-IT" u="sng" dirty="0">
                <a:solidFill>
                  <a:schemeClr val="hlink"/>
                </a:solidFill>
                <a:hlinkClick r:id="rId3"/>
              </a:rPr>
              <a:t>https://www.mybeauty.it/cosmetica-corpo/cosmetici-naturali-e-cosmetici-bio-cosa-sono-come-riconoscerli-e-come-leggere-le-loro-etichette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it-IT" u="sng" dirty="0">
                <a:solidFill>
                  <a:schemeClr val="hlink"/>
                </a:solidFill>
                <a:hlinkClick r:id="rId4"/>
              </a:rPr>
              <a:t>https://www.ansa.it/canale_ambiente/notizie/vivere_green/2018/01/13/piatti-e-posate-di-plastica-le-alternative-bio_e81fd680-1f49-4680-bb66-82b8ca67810d.html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it-IT" u="sng" dirty="0">
                <a:solidFill>
                  <a:schemeClr val="hlink"/>
                </a:solidFill>
                <a:hlinkClick r:id="rId5"/>
              </a:rPr>
              <a:t>https://eur-lex.europa.eu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it-IT" u="sng" dirty="0">
                <a:solidFill>
                  <a:schemeClr val="hlink"/>
                </a:solidFill>
                <a:hlinkClick r:id="rId6"/>
              </a:rPr>
              <a:t>https://www.senato.it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u="sng" dirty="0">
                <a:solidFill>
                  <a:schemeClr val="hlink"/>
                </a:solidFill>
                <a:hlinkClick r:id="rId7"/>
              </a:rPr>
              <a:t>www.soc.chim.it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rgbClr val="002060"/>
              </a:solidFill>
            </a:endParaRPr>
          </a:p>
        </p:txBody>
      </p:sp>
      <p:pic>
        <p:nvPicPr>
          <p:cNvPr id="447" name="Google Shape;447;p6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86219" y="5973856"/>
            <a:ext cx="1579001" cy="76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6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46770" y="-1751062"/>
            <a:ext cx="5391051" cy="1060005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1"/>
          <p:cNvSpPr txBox="1"/>
          <p:nvPr/>
        </p:nvSpPr>
        <p:spPr>
          <a:xfrm>
            <a:off x="10314351" y="5982881"/>
            <a:ext cx="20012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SECONDARIA GAZOLDO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6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746760" y="822958"/>
            <a:ext cx="9296400" cy="5516881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2"/>
          <p:cNvSpPr txBox="1"/>
          <p:nvPr/>
        </p:nvSpPr>
        <p:spPr>
          <a:xfrm>
            <a:off x="10314351" y="5982881"/>
            <a:ext cx="20012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SECONDARIA GAZOLDO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"/>
          <p:cNvSpPr txBox="1">
            <a:spLocks noGrp="1"/>
          </p:cNvSpPr>
          <p:nvPr>
            <p:ph type="title" idx="4294967295"/>
          </p:nvPr>
        </p:nvSpPr>
        <p:spPr>
          <a:xfrm>
            <a:off x="4624059" y="341870"/>
            <a:ext cx="7310612" cy="6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</a:pPr>
            <a:r>
              <a:rPr lang="it-IT" sz="1800" b="1" dirty="0"/>
              <a:t>LE MICROPLASTICHE SI TROVANO IN TANTI PRODOTTI DI USO COMUNE</a:t>
            </a:r>
            <a:endParaRPr sz="1800" b="1" dirty="0"/>
          </a:p>
        </p:txBody>
      </p:sp>
      <p:pic>
        <p:nvPicPr>
          <p:cNvPr id="313" name="Google Shape;313;p44" descr="https://tse1.mm.bing.net/th?id=OIP.zgp6Gs_KUsDgrEBs6KGsJgHaDm&amp;pid=Api&amp;P=0&amp;w=367&amp;h=17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696325" y="3016250"/>
            <a:ext cx="34956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4" descr="https://tse2.mm.bing.net/th?id=OIP.4e5xff3enoe1RydcVItntwHaDa&amp;pid=Api&amp;P=0&amp;w=363&amp;h=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627" y="1347017"/>
            <a:ext cx="3969529" cy="182620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4"/>
          <p:cNvSpPr txBox="1"/>
          <p:nvPr/>
        </p:nvSpPr>
        <p:spPr>
          <a:xfrm>
            <a:off x="5121563" y="1586745"/>
            <a:ext cx="27247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COSMETICI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6" name="Google Shape;316;p44"/>
          <p:cNvSpPr txBox="1"/>
          <p:nvPr/>
        </p:nvSpPr>
        <p:spPr>
          <a:xfrm>
            <a:off x="6483927" y="3572652"/>
            <a:ext cx="17954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DENTIFRICI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7" name="Google Shape;317;p44" descr="https://tse3.mm.bing.net/th?id=OIP.aP4jBhgFSFvp_dzruyTmrwHaDq&amp;pid=Api&amp;P=0&amp;w=427&amp;h=2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74" y="3973105"/>
            <a:ext cx="4067175" cy="200977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4"/>
          <p:cNvSpPr txBox="1"/>
          <p:nvPr/>
        </p:nvSpPr>
        <p:spPr>
          <a:xfrm>
            <a:off x="5394036" y="5558559"/>
            <a:ext cx="21797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MASCHERE E SCRUB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9" name="Google Shape;319;p44"/>
          <p:cNvSpPr txBox="1"/>
          <p:nvPr/>
        </p:nvSpPr>
        <p:spPr>
          <a:xfrm>
            <a:off x="10314351" y="5982881"/>
            <a:ext cx="20012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e 3C SECONDARIA PIUBEGA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0322" y="892252"/>
            <a:ext cx="57932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73277"/>
                </a:solidFill>
                <a:cs typeface="Trebuchet MS"/>
              </a:rPr>
              <a:t>Vera Ruzzenenti                 GLOBE </a:t>
            </a:r>
            <a:r>
              <a:rPr lang="it-IT" b="1" dirty="0" err="1">
                <a:solidFill>
                  <a:srgbClr val="273277"/>
                </a:solidFill>
                <a:cs typeface="Trebuchet MS"/>
              </a:rPr>
              <a:t>Teacher</a:t>
            </a:r>
            <a:r>
              <a:rPr lang="it-IT" b="1" dirty="0">
                <a:solidFill>
                  <a:srgbClr val="273277"/>
                </a:solidFill>
                <a:cs typeface="Trebuchet MS"/>
              </a:rPr>
              <a:t/>
            </a:r>
            <a:br>
              <a:rPr lang="it-IT" b="1" dirty="0">
                <a:solidFill>
                  <a:srgbClr val="273277"/>
                </a:solidFill>
                <a:cs typeface="Trebuchet MS"/>
              </a:rPr>
            </a:br>
            <a:r>
              <a:rPr lang="it-IT" b="1" dirty="0">
                <a:solidFill>
                  <a:srgbClr val="273277"/>
                </a:solidFill>
                <a:cs typeface="Trebuchet MS"/>
              </a:rPr>
              <a:t>Lucia Lubrano Lobianco    GLOBE </a:t>
            </a:r>
            <a:r>
              <a:rPr lang="it-IT" b="1" dirty="0" err="1">
                <a:solidFill>
                  <a:srgbClr val="273277"/>
                </a:solidFill>
                <a:cs typeface="Trebuchet MS"/>
              </a:rPr>
              <a:t>Teacher</a:t>
            </a:r>
            <a:r>
              <a:rPr lang="it-IT" b="1" dirty="0">
                <a:solidFill>
                  <a:srgbClr val="273277"/>
                </a:solidFill>
                <a:cs typeface="Trebuchet MS"/>
              </a:rPr>
              <a:t> </a:t>
            </a:r>
            <a:br>
              <a:rPr lang="it-IT" b="1" dirty="0">
                <a:solidFill>
                  <a:srgbClr val="273277"/>
                </a:solidFill>
                <a:cs typeface="Trebuchet MS"/>
              </a:rPr>
            </a:br>
            <a:r>
              <a:rPr lang="it-IT" b="1" dirty="0">
                <a:solidFill>
                  <a:srgbClr val="273277"/>
                </a:solidFill>
                <a:cs typeface="Trebuchet MS"/>
              </a:rPr>
              <a:t>Francesca Maestrini          GLOBE </a:t>
            </a:r>
            <a:r>
              <a:rPr lang="it-IT" b="1" dirty="0" err="1">
                <a:solidFill>
                  <a:srgbClr val="273277"/>
                </a:solidFill>
                <a:cs typeface="Trebuchet MS"/>
              </a:rPr>
              <a:t>Teacher</a:t>
            </a:r>
            <a:r>
              <a:rPr lang="it-IT" b="1" dirty="0">
                <a:solidFill>
                  <a:srgbClr val="273277"/>
                </a:solidFill>
                <a:cs typeface="Trebuchet MS"/>
              </a:rPr>
              <a:t> </a:t>
            </a:r>
            <a:endParaRPr lang="it-IT" b="1" dirty="0" smtClean="0">
              <a:solidFill>
                <a:srgbClr val="273277"/>
              </a:solidFill>
              <a:cs typeface="Trebuchet MS"/>
            </a:endParaRPr>
          </a:p>
          <a:p>
            <a:r>
              <a:rPr lang="it-IT" b="1" dirty="0" smtClean="0">
                <a:solidFill>
                  <a:srgbClr val="273277"/>
                </a:solidFill>
                <a:cs typeface="Trebuchet MS"/>
              </a:rPr>
              <a:t>Stefania </a:t>
            </a:r>
            <a:r>
              <a:rPr lang="it-IT" b="1" dirty="0" err="1" smtClean="0">
                <a:solidFill>
                  <a:srgbClr val="273277"/>
                </a:solidFill>
                <a:cs typeface="Trebuchet MS"/>
              </a:rPr>
              <a:t>Chiminazzo</a:t>
            </a:r>
            <a:r>
              <a:rPr lang="it-IT" dirty="0">
                <a:solidFill>
                  <a:srgbClr val="273277"/>
                </a:solidFill>
                <a:cs typeface="Trebuchet MS"/>
              </a:rPr>
              <a:t/>
            </a:r>
            <a:br>
              <a:rPr lang="it-IT" dirty="0">
                <a:solidFill>
                  <a:srgbClr val="273277"/>
                </a:solidFill>
                <a:cs typeface="Trebuchet MS"/>
              </a:rPr>
            </a:br>
            <a:r>
              <a:rPr lang="it-IT" dirty="0">
                <a:solidFill>
                  <a:srgbClr val="273277"/>
                </a:solidFill>
                <a:cs typeface="Trebuchet MS"/>
              </a:rPr>
              <a:t>Istituto Comprensivo Ceresara (MN) </a:t>
            </a:r>
            <a:br>
              <a:rPr lang="it-IT" dirty="0">
                <a:solidFill>
                  <a:srgbClr val="273277"/>
                </a:solidFill>
                <a:cs typeface="Trebuchet MS"/>
              </a:rPr>
            </a:br>
            <a:r>
              <a:rPr lang="it-IT" dirty="0">
                <a:solidFill>
                  <a:srgbClr val="273277"/>
                </a:solidFill>
                <a:cs typeface="Trebuchet MS"/>
              </a:rPr>
              <a:t>Tel.         0376/87030                    </a:t>
            </a:r>
          </a:p>
          <a:p>
            <a:r>
              <a:rPr lang="it-IT" dirty="0">
                <a:solidFill>
                  <a:srgbClr val="273277"/>
                </a:solidFill>
                <a:cs typeface="Trebuchet MS"/>
              </a:rPr>
              <a:t>Email. mnic80200g@istruzione.it</a:t>
            </a:r>
            <a:br>
              <a:rPr lang="it-IT" dirty="0">
                <a:solidFill>
                  <a:srgbClr val="273277"/>
                </a:solidFill>
                <a:cs typeface="Trebuchet MS"/>
              </a:rPr>
            </a:br>
            <a:r>
              <a:rPr lang="it-IT" dirty="0">
                <a:solidFill>
                  <a:srgbClr val="273277"/>
                </a:solidFill>
                <a:cs typeface="Trebuchet MS"/>
              </a:rPr>
              <a:t/>
            </a:r>
            <a:br>
              <a:rPr lang="it-IT" dirty="0">
                <a:solidFill>
                  <a:srgbClr val="273277"/>
                </a:solidFill>
                <a:cs typeface="Trebuchet MS"/>
              </a:rPr>
            </a:br>
            <a:r>
              <a:rPr lang="it-IT" dirty="0">
                <a:solidFill>
                  <a:srgbClr val="273277"/>
                </a:solidFill>
                <a:cs typeface="Trebuchet MS"/>
              </a:rPr>
              <a:t>Contatto: </a:t>
            </a:r>
            <a:r>
              <a:rPr lang="it-IT" dirty="0">
                <a:solidFill>
                  <a:srgbClr val="273277"/>
                </a:solidFill>
                <a:cs typeface="Trebuchet MS"/>
                <a:hlinkClick r:id="rId2"/>
              </a:rPr>
              <a:t>secondariaceresara@icceresara.edu.it</a:t>
            </a:r>
            <a:r>
              <a:rPr lang="it-IT" dirty="0">
                <a:solidFill>
                  <a:srgbClr val="273277"/>
                </a:solidFill>
                <a:cs typeface="Trebuchet MS"/>
              </a:rPr>
              <a:t> </a:t>
            </a:r>
            <a:r>
              <a:rPr lang="it-IT" dirty="0">
                <a:solidFill>
                  <a:srgbClr val="273277"/>
                </a:solidFill>
                <a:cs typeface="Trebuchet MS"/>
                <a:hlinkClick r:id="rId3"/>
              </a:rPr>
              <a:t>secondariapiubega@icceresara.edu.it</a:t>
            </a:r>
            <a:r>
              <a:rPr lang="it-IT" dirty="0">
                <a:solidFill>
                  <a:srgbClr val="273277"/>
                </a:solidFill>
                <a:cs typeface="Trebuchet MS"/>
              </a:rPr>
              <a:t> </a:t>
            </a:r>
            <a:r>
              <a:rPr lang="it-IT" dirty="0">
                <a:solidFill>
                  <a:srgbClr val="273277"/>
                </a:solidFill>
                <a:cs typeface="Trebuchet MS"/>
                <a:hlinkClick r:id="rId4"/>
              </a:rPr>
              <a:t>secondariagazoldo@icceresara.edu.it</a:t>
            </a:r>
            <a:r>
              <a:rPr lang="it-IT" dirty="0">
                <a:solidFill>
                  <a:srgbClr val="273277"/>
                </a:solidFill>
                <a:cs typeface="Trebuchet MS"/>
              </a:rPr>
              <a:t>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73" y="3955296"/>
            <a:ext cx="952381" cy="90476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35496" y="4295734"/>
            <a:ext cx="15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GLOBE School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35677" y="4018735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Scuola Rete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Labter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-Crea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9" y="4014211"/>
            <a:ext cx="1160876" cy="8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5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>
            <a:spLocks noGrp="1"/>
          </p:cNvSpPr>
          <p:nvPr>
            <p:ph type="title" idx="4294967295"/>
          </p:nvPr>
        </p:nvSpPr>
        <p:spPr>
          <a:xfrm>
            <a:off x="4914669" y="1263790"/>
            <a:ext cx="583692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</a:pPr>
            <a:r>
              <a:rPr lang="it-IT" sz="1800" b="1" dirty="0"/>
              <a:t>NELLO SCARICO DELLA LAVATRICE…</a:t>
            </a:r>
            <a:endParaRPr sz="1800" b="1" dirty="0"/>
          </a:p>
        </p:txBody>
      </p:sp>
      <p:pic>
        <p:nvPicPr>
          <p:cNvPr id="325" name="Google Shape;325;p45" descr="https://tse3.mm.bing.net/th?id=OIP.vgrPNqw44C18gyLyJdSUggHaE8&amp;pid=Api&amp;P=0&amp;w=251&amp;h=16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90775" y="1119864"/>
            <a:ext cx="2390775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5"/>
          <p:cNvSpPr txBox="1"/>
          <p:nvPr/>
        </p:nvSpPr>
        <p:spPr>
          <a:xfrm>
            <a:off x="806181" y="3007302"/>
            <a:ext cx="8596668" cy="48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</a:pPr>
            <a:r>
              <a:rPr lang="it-IT" sz="18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CHE TORNA POI IN AMBIENTE … ENTRANDO QUNDI NELLA CATENA ALIMENTARE</a:t>
            </a:r>
            <a:endParaRPr sz="18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7" name="Google Shape;327;p45" descr="https://tse4.mm.bing.net/th?id=OIP.gPDM-biujkmjOIUcMz8oLAHaEo&amp;pid=Api&amp;P=0&amp;w=269&amp;h=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1255" y="3429000"/>
            <a:ext cx="4361007" cy="272360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5"/>
          <p:cNvSpPr txBox="1"/>
          <p:nvPr/>
        </p:nvSpPr>
        <p:spPr>
          <a:xfrm>
            <a:off x="10314351" y="5982881"/>
            <a:ext cx="20012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e 3C SECONDARIA PIUBEGA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>
            <a:spLocks noGrp="1"/>
          </p:cNvSpPr>
          <p:nvPr>
            <p:ph type="title" idx="4294967295"/>
          </p:nvPr>
        </p:nvSpPr>
        <p:spPr>
          <a:xfrm>
            <a:off x="4298156" y="260524"/>
            <a:ext cx="8596313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</a:pPr>
            <a:r>
              <a:rPr lang="it-IT" sz="1800" b="1" dirty="0"/>
              <a:t>ECCO COSA ABBIAMO TROVATO RICERCANDO POTENZIALI FONTI DI MICROPLASTICHE</a:t>
            </a:r>
            <a:br>
              <a:rPr lang="it-IT" sz="1800" b="1" dirty="0"/>
            </a:br>
            <a:r>
              <a:rPr lang="it-IT" sz="1800" b="1" dirty="0"/>
              <a:t> NEI PRODOTTI DI USO COMUNE (presenti nel prodotto o nell’involucro esterno)</a:t>
            </a:r>
            <a:endParaRPr sz="1800" b="1" dirty="0"/>
          </a:p>
        </p:txBody>
      </p:sp>
      <p:sp>
        <p:nvSpPr>
          <p:cNvPr id="334" name="Google Shape;334;p46"/>
          <p:cNvSpPr txBox="1">
            <a:spLocks noGrp="1"/>
          </p:cNvSpPr>
          <p:nvPr>
            <p:ph type="body" idx="4294967295"/>
          </p:nvPr>
        </p:nvSpPr>
        <p:spPr>
          <a:xfrm>
            <a:off x="0" y="1311275"/>
            <a:ext cx="8596313" cy="47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dirty="0"/>
              <a:t> </a:t>
            </a:r>
            <a:endParaRPr dirty="0"/>
          </a:p>
        </p:txBody>
      </p:sp>
      <p:sp>
        <p:nvSpPr>
          <p:cNvPr id="336" name="Google Shape;336;p46"/>
          <p:cNvSpPr txBox="1"/>
          <p:nvPr/>
        </p:nvSpPr>
        <p:spPr>
          <a:xfrm>
            <a:off x="10314351" y="5982881"/>
            <a:ext cx="160332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e 3C SECONDARIA PIUBEGA</a:t>
            </a:r>
            <a:endParaRPr dirty="0"/>
          </a:p>
        </p:txBody>
      </p:sp>
      <p:sp>
        <p:nvSpPr>
          <p:cNvPr id="2" name="CasellaDiTesto 1"/>
          <p:cNvSpPr txBox="1"/>
          <p:nvPr/>
        </p:nvSpPr>
        <p:spPr>
          <a:xfrm>
            <a:off x="9485142" y="1111710"/>
            <a:ext cx="24325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rgbClr val="FF0000"/>
                </a:solidFill>
              </a:rPr>
              <a:t>Attenzione</a:t>
            </a:r>
            <a:endParaRPr lang="it-IT" b="1" u="sng" dirty="0"/>
          </a:p>
          <a:p>
            <a:r>
              <a:rPr lang="it-IT" dirty="0"/>
              <a:t>Nei prodotti di casa ci sono potenziali fonti di </a:t>
            </a:r>
            <a:r>
              <a:rPr lang="it-IT" dirty="0" err="1"/>
              <a:t>micropolimeri</a:t>
            </a:r>
            <a:r>
              <a:rPr lang="it-IT" dirty="0"/>
              <a:t>; in realtà tutti o quasi gli oggetti di casa sono potenziali fonti di </a:t>
            </a:r>
            <a:r>
              <a:rPr lang="it-IT" dirty="0" err="1"/>
              <a:t>micropolimeri</a:t>
            </a:r>
            <a:r>
              <a:rPr lang="it-IT" dirty="0"/>
              <a:t>. Noi ne abbiamo esaminato solo alcuni reperibili nelle nostre case ma la lista è molto più lunga. Le materie plastiche sono dappertutto, </a:t>
            </a:r>
            <a:r>
              <a:rPr lang="it-IT" b="1" dirty="0">
                <a:solidFill>
                  <a:srgbClr val="FF0000"/>
                </a:solidFill>
              </a:rPr>
              <a:t>potenziali fonti di </a:t>
            </a:r>
            <a:r>
              <a:rPr lang="it-IT" b="1" dirty="0" err="1">
                <a:solidFill>
                  <a:srgbClr val="FF0000"/>
                </a:solidFill>
              </a:rPr>
              <a:t>micropolimeri</a:t>
            </a:r>
            <a:r>
              <a:rPr lang="it-IT" b="1" dirty="0">
                <a:solidFill>
                  <a:srgbClr val="FF0000"/>
                </a:solidFill>
              </a:rPr>
              <a:t> dappertutto.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123659D-873A-4D32-AB88-FB60E32F9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78" y="1111710"/>
            <a:ext cx="7183134" cy="47216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8"/>
          <p:cNvPicPr preferRelativeResize="0"/>
          <p:nvPr/>
        </p:nvPicPr>
        <p:blipFill rotWithShape="1">
          <a:blip r:embed="rId3">
            <a:alphaModFix/>
          </a:blip>
          <a:srcRect b="18443"/>
          <a:stretch/>
        </p:blipFill>
        <p:spPr>
          <a:xfrm>
            <a:off x="1299682" y="1255410"/>
            <a:ext cx="8308549" cy="478843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8"/>
          <p:cNvSpPr txBox="1">
            <a:spLocks noGrp="1"/>
          </p:cNvSpPr>
          <p:nvPr>
            <p:ph type="title" idx="4294967295"/>
          </p:nvPr>
        </p:nvSpPr>
        <p:spPr>
          <a:xfrm>
            <a:off x="1155801" y="1082040"/>
            <a:ext cx="8596313" cy="712788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it-IT" sz="1800" b="1" dirty="0"/>
              <a:t>ECCO COSA ABBIAMO TROVATO RICERCANDO POTENZIALI FONTI DI MICROPLASTICHE NEI PRODOTTI DI USO COMUNE(presenti nel prodotto o nell’involucro esterno)</a:t>
            </a:r>
            <a:endParaRPr b="1" dirty="0"/>
          </a:p>
        </p:txBody>
      </p:sp>
      <p:sp>
        <p:nvSpPr>
          <p:cNvPr id="350" name="Google Shape;350;p48"/>
          <p:cNvSpPr txBox="1"/>
          <p:nvPr/>
        </p:nvSpPr>
        <p:spPr>
          <a:xfrm>
            <a:off x="10314351" y="5982881"/>
            <a:ext cx="20012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e 3C SECONDARIA PIUBEGA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9"/>
          <p:cNvPicPr preferRelativeResize="0"/>
          <p:nvPr/>
        </p:nvPicPr>
        <p:blipFill rotWithShape="1">
          <a:blip r:embed="rId3">
            <a:alphaModFix/>
          </a:blip>
          <a:srcRect b="25655"/>
          <a:stretch/>
        </p:blipFill>
        <p:spPr>
          <a:xfrm>
            <a:off x="820189" y="1301495"/>
            <a:ext cx="8910802" cy="468138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9"/>
          <p:cNvSpPr txBox="1"/>
          <p:nvPr/>
        </p:nvSpPr>
        <p:spPr>
          <a:xfrm>
            <a:off x="10314351" y="5982881"/>
            <a:ext cx="20012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e 3C SECONDARIA PIUBEGA</a:t>
            </a:r>
            <a:endParaRPr/>
          </a:p>
        </p:txBody>
      </p:sp>
      <p:sp>
        <p:nvSpPr>
          <p:cNvPr id="355" name="Google Shape;355;p49"/>
          <p:cNvSpPr txBox="1">
            <a:spLocks noGrp="1"/>
          </p:cNvSpPr>
          <p:nvPr>
            <p:ph type="title" idx="4294967295"/>
          </p:nvPr>
        </p:nvSpPr>
        <p:spPr>
          <a:xfrm>
            <a:off x="1426358" y="967326"/>
            <a:ext cx="8596313" cy="668338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800" b="1" dirty="0"/>
              <a:t>ECCO COSA ABBIAMO TROVATO RICERCANDO POTENZIALI FONTI DI MICROPLASTICHE NEI PRODOTTI DI USO COMUNE(presenti nel prodotto o nell’involucro esterno)</a:t>
            </a:r>
            <a:endParaRPr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50"/>
          <p:cNvPicPr preferRelativeResize="0"/>
          <p:nvPr/>
        </p:nvPicPr>
        <p:blipFill rotWithShape="1">
          <a:blip r:embed="rId3">
            <a:alphaModFix/>
          </a:blip>
          <a:srcRect b="26755"/>
          <a:stretch/>
        </p:blipFill>
        <p:spPr>
          <a:xfrm>
            <a:off x="628221" y="1458278"/>
            <a:ext cx="9121727" cy="472129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0"/>
          <p:cNvSpPr txBox="1">
            <a:spLocks noGrp="1"/>
          </p:cNvSpPr>
          <p:nvPr>
            <p:ph type="title" idx="4294967295"/>
          </p:nvPr>
        </p:nvSpPr>
        <p:spPr>
          <a:xfrm>
            <a:off x="1062671" y="1079659"/>
            <a:ext cx="8596313" cy="757238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800" b="1" dirty="0"/>
              <a:t>ECCO COSA ABBIAMO TROVATO RICERCANDO POTENZIALI FONTI DI MICROPLASTICHE NEI PRODOTTI DI USO COMUNE(presenti nel prodotto o nell’involucro esterno)</a:t>
            </a:r>
            <a:endParaRPr b="1" dirty="0"/>
          </a:p>
        </p:txBody>
      </p:sp>
      <p:sp>
        <p:nvSpPr>
          <p:cNvPr id="364" name="Google Shape;364;p50"/>
          <p:cNvSpPr txBox="1"/>
          <p:nvPr/>
        </p:nvSpPr>
        <p:spPr>
          <a:xfrm>
            <a:off x="10314351" y="5982881"/>
            <a:ext cx="20012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e 3C SECONDARIA PIUBEGA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51"/>
          <p:cNvPicPr preferRelativeResize="0"/>
          <p:nvPr/>
        </p:nvPicPr>
        <p:blipFill rotWithShape="1">
          <a:blip r:embed="rId3">
            <a:alphaModFix/>
          </a:blip>
          <a:srcRect b="27574"/>
          <a:stretch/>
        </p:blipFill>
        <p:spPr>
          <a:xfrm>
            <a:off x="1224700" y="1529005"/>
            <a:ext cx="8910802" cy="456055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1"/>
          <p:cNvSpPr txBox="1"/>
          <p:nvPr/>
        </p:nvSpPr>
        <p:spPr>
          <a:xfrm>
            <a:off x="10314351" y="5982881"/>
            <a:ext cx="20012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e 3C SECONDARIA PIUBEGA</a:t>
            </a:r>
            <a:endParaRPr/>
          </a:p>
        </p:txBody>
      </p:sp>
      <p:sp>
        <p:nvSpPr>
          <p:cNvPr id="369" name="Google Shape;369;p51"/>
          <p:cNvSpPr txBox="1">
            <a:spLocks noGrp="1"/>
          </p:cNvSpPr>
          <p:nvPr>
            <p:ph type="title" idx="4294967295"/>
          </p:nvPr>
        </p:nvSpPr>
        <p:spPr>
          <a:xfrm>
            <a:off x="2056498" y="1001078"/>
            <a:ext cx="8597900" cy="682625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800" b="1" dirty="0"/>
              <a:t>ECCO COSA ABBIAMO TROVATO RICERCANDO POTENZIALI FONTI DI MICROPLASTICHE NEI PRODOTTI DI USO COMUNE(presenti nel prodotto o nell’involucro esterno)</a:t>
            </a:r>
            <a:endParaRPr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2"/>
          <p:cNvPicPr preferRelativeResize="0"/>
          <p:nvPr/>
        </p:nvPicPr>
        <p:blipFill rotWithShape="1">
          <a:blip r:embed="rId3">
            <a:alphaModFix/>
          </a:blip>
          <a:srcRect b="27437"/>
          <a:stretch/>
        </p:blipFill>
        <p:spPr>
          <a:xfrm>
            <a:off x="899520" y="1574738"/>
            <a:ext cx="8596799" cy="440814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2"/>
          <p:cNvSpPr txBox="1"/>
          <p:nvPr/>
        </p:nvSpPr>
        <p:spPr>
          <a:xfrm>
            <a:off x="10314351" y="5982881"/>
            <a:ext cx="20012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3B e 3C SECONDARIA PIUBEGA</a:t>
            </a:r>
            <a:endParaRPr/>
          </a:p>
        </p:txBody>
      </p:sp>
      <p:sp>
        <p:nvSpPr>
          <p:cNvPr id="376" name="Google Shape;376;p52"/>
          <p:cNvSpPr txBox="1">
            <a:spLocks noGrp="1"/>
          </p:cNvSpPr>
          <p:nvPr>
            <p:ph type="title" idx="4294967295"/>
          </p:nvPr>
        </p:nvSpPr>
        <p:spPr>
          <a:xfrm>
            <a:off x="1097280" y="1035685"/>
            <a:ext cx="8596313" cy="712788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>
              <a:buClr>
                <a:schemeClr val="dk1"/>
              </a:buClr>
              <a:buSzPts val="1100"/>
            </a:pPr>
            <a:r>
              <a:rPr lang="it-IT" sz="1800" b="1" dirty="0"/>
              <a:t>ECCO COSA ABBIAMO TROVATO RICERCANDO POTENZIALI FONTI DI MICROPLASTICHE NEI PRODOTTI DI USO COMUNE(presenti nel prodotto o nell’involucro esterno)</a:t>
            </a:r>
            <a:endParaRPr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556</Words>
  <Application>Microsoft Office PowerPoint</Application>
  <PresentationFormat>Widescreen</PresentationFormat>
  <Paragraphs>61</Paragraphs>
  <Slides>20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Gill Sans</vt:lpstr>
      <vt:lpstr>Trebuchet MS</vt:lpstr>
      <vt:lpstr>Tema di Office</vt:lpstr>
      <vt:lpstr>Presentazione standard di PowerPoint</vt:lpstr>
      <vt:lpstr>LE MICROPLASTICHE SI TROVANO IN TANTI PRODOTTI DI USO COMUNE</vt:lpstr>
      <vt:lpstr>NELLO SCARICO DELLA LAVATRICE…</vt:lpstr>
      <vt:lpstr>ECCO COSA ABBIAMO TROVATO RICERCANDO POTENZIALI FONTI DI MICROPLASTICHE  NEI PRODOTTI DI USO COMUNE (presenti nel prodotto o nell’involucro esterno)</vt:lpstr>
      <vt:lpstr>ECCO COSA ABBIAMO TROVATO RICERCANDO POTENZIALI FONTI DI MICROPLASTICHE NEI PRODOTTI DI USO COMUNE(presenti nel prodotto o nell’involucro esterno)</vt:lpstr>
      <vt:lpstr>ECCO COSA ABBIAMO TROVATO RICERCANDO POTENZIALI FONTI DI MICROPLASTICHE NEI PRODOTTI DI USO COMUNE(presenti nel prodotto o nell’involucro esterno)</vt:lpstr>
      <vt:lpstr>ECCO COSA ABBIAMO TROVATO RICERCANDO POTENZIALI FONTI DI MICROPLASTICHE NEI PRODOTTI DI USO COMUNE(presenti nel prodotto o nell’involucro esterno)</vt:lpstr>
      <vt:lpstr>ECCO COSA ABBIAMO TROVATO RICERCANDO POTENZIALI FONTI DI MICROPLASTICHE NEI PRODOTTI DI USO COMUNE(presenti nel prodotto o nell’involucro esterno)</vt:lpstr>
      <vt:lpstr>ECCO COSA ABBIAMO TROVATO RICERCANDO POTENZIALI FONTI DI MICROPLASTICHE NEI PRODOTTI DI USO COMUNE(presenti nel prodotto o nell’involucro esterno)</vt:lpstr>
      <vt:lpstr>ECCO COSA ABBIAMO TROVATO RICERCANDO POTENZIALI FONTI DI MICROPLASTICHE NEI PRODOTTI DI USO COMUNE(presenti nel prodotto o nell’involucro esterno)</vt:lpstr>
      <vt:lpstr>ECCO COSA ABBIAMO TROVATO RICERCANDO POTENZIALI FONTI DI MICROPLASTICHE NEI PRODOTTI DI USO COMUNE(presenti nel prodotto o nell’involucro esterno)</vt:lpstr>
      <vt:lpstr>AL BANDO ALCUNI PRODOTTI COSMETICI…MA NON TUTTI! </vt:lpstr>
      <vt:lpstr>ED ECCO COSA ABBIAMO TROVATO ESAMINANDO UN CAMPIONE DI ACQUA DI SCARICO DELLA LAVATRICE…</vt:lpstr>
      <vt:lpstr>E NON SOLO…</vt:lpstr>
      <vt:lpstr>Presentazione standard di PowerPoint</vt:lpstr>
      <vt:lpstr>Presentazione standard di PowerPoint</vt:lpstr>
      <vt:lpstr>Fonti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Sandro</dc:creator>
  <cp:lastModifiedBy>Laura Laura</cp:lastModifiedBy>
  <cp:revision>25</cp:revision>
  <dcterms:created xsi:type="dcterms:W3CDTF">2022-02-10T21:06:29Z</dcterms:created>
  <dcterms:modified xsi:type="dcterms:W3CDTF">2022-03-03T09:18:54Z</dcterms:modified>
</cp:coreProperties>
</file>